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59" r:id="rId4"/>
    <p:sldId id="262" r:id="rId5"/>
    <p:sldId id="268" r:id="rId6"/>
    <p:sldId id="267" r:id="rId7"/>
    <p:sldId id="260" r:id="rId8"/>
    <p:sldId id="264" r:id="rId9"/>
    <p:sldId id="265" r:id="rId10"/>
    <p:sldId id="266" r:id="rId11"/>
    <p:sldId id="261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2/25/2020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2/25/2020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2/25/2020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2/25/2020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2/25/2020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2/25/2020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2/25/2020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2/25/2020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2/25/2020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2/25/2020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2/25/2020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2/25/2020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ggpontybrenin.com/gwybodaeth-profion-tests-information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7683" y="1918228"/>
            <a:ext cx="12079264" cy="166852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err="1">
                <a:solidFill>
                  <a:srgbClr val="00B0F0"/>
                </a:solidFill>
              </a:rPr>
              <a:t>Profion</a:t>
            </a:r>
            <a:r>
              <a:rPr lang="en-US" b="1" dirty="0">
                <a:solidFill>
                  <a:srgbClr val="00B0F0"/>
                </a:solidFill>
              </a:rPr>
              <a:t> </a:t>
            </a:r>
            <a:r>
              <a:rPr lang="en-US" b="1" err="1">
                <a:solidFill>
                  <a:srgbClr val="00B0F0"/>
                </a:solidFill>
              </a:rPr>
              <a:t>cenedlaethol</a:t>
            </a:r>
            <a:r>
              <a:rPr lang="en-US" b="1" dirty="0">
                <a:solidFill>
                  <a:srgbClr val="00B0F0"/>
                </a:solidFill>
              </a:rPr>
              <a:t> 2020/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National Tests 2020</a:t>
            </a:r>
            <a:endParaRPr lang="en-US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5299" y="3934914"/>
            <a:ext cx="11160690" cy="685800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3600" b="1" err="1">
                <a:solidFill>
                  <a:srgbClr val="00B0F0"/>
                </a:solidFill>
              </a:rPr>
              <a:t>Llythrennedd</a:t>
            </a:r>
            <a:r>
              <a:rPr lang="en-US" sz="3600" b="1" dirty="0">
                <a:solidFill>
                  <a:srgbClr val="00B0F0"/>
                </a:solidFill>
              </a:rPr>
              <a:t> a </a:t>
            </a:r>
            <a:r>
              <a:rPr lang="en-US" sz="3600" b="1" err="1">
                <a:solidFill>
                  <a:srgbClr val="00B0F0"/>
                </a:solidFill>
              </a:rPr>
              <a:t>Rhifedd</a:t>
            </a:r>
            <a:r>
              <a:rPr lang="en-US" sz="3600" b="1" dirty="0">
                <a:solidFill>
                  <a:srgbClr val="00B0F0"/>
                </a:solidFill>
              </a:rPr>
              <a:t> </a:t>
            </a:r>
            <a:r>
              <a:rPr lang="en-US" sz="3600" dirty="0">
                <a:solidFill>
                  <a:srgbClr val="00B0F0"/>
                </a:solidFill>
              </a:rPr>
              <a:t>/ </a:t>
            </a:r>
            <a:r>
              <a:rPr lang="en-US" sz="36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Literacy and Numeracy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66C134A-1AE9-4D03-86F9-2A0C70E30D0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094" t="3940" r="12264" b="6364"/>
          <a:stretch/>
        </p:blipFill>
        <p:spPr>
          <a:xfrm>
            <a:off x="21399" y="0"/>
            <a:ext cx="1259258" cy="1210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3716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43DF76-56FE-41EF-ABB0-EAF6A43A08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7764" y="1672510"/>
            <a:ext cx="11543777" cy="885933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rgbClr val="00B0F0"/>
                </a:solidFill>
                <a:latin typeface="Georgia Pro Black"/>
                <a:ea typeface="+mj-lt"/>
                <a:cs typeface="+mj-lt"/>
              </a:rPr>
              <a:t>NEWIDIADAU YN 2020</a:t>
            </a:r>
            <a:r>
              <a:rPr lang="en-US" dirty="0">
                <a:solidFill>
                  <a:srgbClr val="00B0F0"/>
                </a:solidFill>
                <a:latin typeface="Georgia Pro Black"/>
                <a:ea typeface="+mj-lt"/>
                <a:cs typeface="+mj-lt"/>
              </a:rPr>
              <a:t> / </a:t>
            </a:r>
            <a:r>
              <a:rPr lang="en-US" dirty="0">
                <a:solidFill>
                  <a:schemeClr val="accent6">
                    <a:lumMod val="60000"/>
                    <a:lumOff val="40000"/>
                  </a:schemeClr>
                </a:solidFill>
                <a:latin typeface="Georgia Pro Black"/>
                <a:ea typeface="+mj-lt"/>
                <a:cs typeface="+mj-lt"/>
              </a:rPr>
              <a:t>CHANGES IN 2020</a:t>
            </a:r>
            <a:endParaRPr lang="en-US" dirty="0">
              <a:solidFill>
                <a:schemeClr val="accent6">
                  <a:lumMod val="60000"/>
                  <a:lumOff val="40000"/>
                </a:schemeClr>
              </a:solidFill>
              <a:latin typeface="Georgia Pro Black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E52CDD-0AC4-451A-BC9E-2B08172012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3007" y="2632969"/>
            <a:ext cx="5876793" cy="3585715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cy-GB" sz="2800" dirty="0">
              <a:solidFill>
                <a:srgbClr val="00B0F0"/>
              </a:solidFill>
              <a:ea typeface="+mn-lt"/>
              <a:cs typeface="+mn-lt"/>
            </a:endParaRPr>
          </a:p>
          <a:p>
            <a:pPr lvl="1">
              <a:buFont typeface="Wingdings,Sans-Serif" panose="020B0604020202020204" pitchFamily="34" charset="0"/>
              <a:buChar char="v"/>
            </a:pPr>
            <a:r>
              <a:rPr lang="cy-GB" sz="2800" b="1" dirty="0">
                <a:solidFill>
                  <a:srgbClr val="00B0F0"/>
                </a:solidFill>
                <a:ea typeface="+mn-lt"/>
                <a:cs typeface="+mn-lt"/>
              </a:rPr>
              <a:t>Profion Darllen Cymraeg, Darllen Saesneg a Rhifedd (Gweithdrefnol) i'w gwneud  ar-lein. </a:t>
            </a:r>
            <a:r>
              <a:rPr lang="cy-GB" sz="2800" dirty="0">
                <a:solidFill>
                  <a:srgbClr val="00B0F0"/>
                </a:solidFill>
                <a:ea typeface="+mn-lt"/>
                <a:cs typeface="+mn-lt"/>
              </a:rPr>
              <a:t> </a:t>
            </a:r>
          </a:p>
          <a:p>
            <a:pPr marL="457200" lvl="1" indent="0">
              <a:buNone/>
            </a:pPr>
            <a:endParaRPr lang="cy-GB" sz="2800" dirty="0">
              <a:solidFill>
                <a:srgbClr val="00B0F0"/>
              </a:solidFill>
              <a:ea typeface="+mn-lt"/>
              <a:cs typeface="+mn-lt"/>
            </a:endParaRPr>
          </a:p>
          <a:p>
            <a:pPr lvl="1">
              <a:buFont typeface="Wingdings,Sans-Serif" panose="020B0604020202020204" pitchFamily="34" charset="0"/>
              <a:buChar char="v"/>
            </a:pPr>
            <a:r>
              <a:rPr lang="cy-GB" sz="2800" b="1" dirty="0">
                <a:solidFill>
                  <a:srgbClr val="00B0F0"/>
                </a:solidFill>
                <a:ea typeface="+mn-lt"/>
                <a:cs typeface="+mn-lt"/>
              </a:rPr>
              <a:t>2 gyfle i wneud y profion.</a:t>
            </a:r>
            <a:r>
              <a:rPr lang="cy-GB" sz="2800" dirty="0">
                <a:solidFill>
                  <a:srgbClr val="00B0F0"/>
                </a:solidFill>
                <a:ea typeface="+mn-lt"/>
                <a:cs typeface="+mn-lt"/>
              </a:rPr>
              <a:t> </a:t>
            </a:r>
            <a:endParaRPr lang="cy-GB" sz="2800" dirty="0">
              <a:solidFill>
                <a:srgbClr val="00B0F0"/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BD722C2-33A7-431E-B386-5EE5760D07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24392" y="2632969"/>
            <a:ext cx="5824601" cy="3585715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GB" sz="2400" dirty="0">
              <a:solidFill>
                <a:srgbClr val="00B0F0"/>
              </a:solidFill>
              <a:ea typeface="+mn-lt"/>
              <a:cs typeface="+mn-lt"/>
            </a:endParaRPr>
          </a:p>
          <a:p>
            <a:pPr>
              <a:buFont typeface="Wingdings" panose="020B0604020202020204" pitchFamily="34" charset="0"/>
              <a:buChar char="v"/>
            </a:pPr>
            <a:r>
              <a:rPr lang="en-GB" sz="2800" dirty="0">
                <a:solidFill>
                  <a:schemeClr val="accent6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Welsh reading, English reading  and Numeracy (Procedural)    to  be completed digitally.</a:t>
            </a:r>
          </a:p>
          <a:p>
            <a:pPr>
              <a:buFont typeface="Wingdings" panose="020B0604020202020204" pitchFamily="34" charset="0"/>
              <a:buChar char="v"/>
            </a:pPr>
            <a:endParaRPr lang="en-GB" sz="2800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pPr>
              <a:buFont typeface="Wingdings" panose="020B0604020202020204" pitchFamily="34" charset="0"/>
              <a:buChar char="v"/>
            </a:pPr>
            <a:r>
              <a:rPr lang="en-GB" sz="2800" dirty="0">
                <a:solidFill>
                  <a:schemeClr val="accent6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2 opportunities to undertake    the tests</a:t>
            </a:r>
            <a:r>
              <a:rPr lang="en-GB" sz="2800" dirty="0">
                <a:solidFill>
                  <a:srgbClr val="00B0F0"/>
                </a:solidFill>
                <a:ea typeface="+mn-lt"/>
                <a:cs typeface="+mn-lt"/>
              </a:rPr>
              <a:t>.</a:t>
            </a:r>
            <a:endParaRPr lang="en-GB" sz="2800" dirty="0">
              <a:solidFill>
                <a:srgbClr val="00B0F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93D9303-3D53-4525-8284-7E31E640818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094" t="3940" r="12264" b="6364"/>
          <a:stretch/>
        </p:blipFill>
        <p:spPr>
          <a:xfrm>
            <a:off x="21399" y="0"/>
            <a:ext cx="1259258" cy="1210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52202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8C3D25-3838-446B-87C9-64F70EE8AA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97910" y="2194559"/>
            <a:ext cx="5334000" cy="4024125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buFont typeface="Wingdings" panose="020B0604020202020204" pitchFamily="34" charset="0"/>
              <a:buChar char="§"/>
            </a:pPr>
            <a:r>
              <a:rPr lang="en-US" sz="2400" b="1" dirty="0" err="1">
                <a:solidFill>
                  <a:schemeClr val="accent6"/>
                </a:solidFill>
                <a:latin typeface="Georgia Pro Black"/>
              </a:rPr>
              <a:t>Darllen</a:t>
            </a:r>
            <a:r>
              <a:rPr lang="en-US" sz="2400" b="1" dirty="0">
                <a:solidFill>
                  <a:schemeClr val="accent6"/>
                </a:solidFill>
                <a:latin typeface="Georgia Pro Black"/>
              </a:rPr>
              <a:t> (</a:t>
            </a:r>
            <a:r>
              <a:rPr lang="en-US" sz="2400" b="1" dirty="0" err="1">
                <a:solidFill>
                  <a:schemeClr val="accent6"/>
                </a:solidFill>
                <a:latin typeface="Georgia Pro Black"/>
              </a:rPr>
              <a:t>Cymraeg</a:t>
            </a:r>
            <a:r>
              <a:rPr lang="en-US" sz="2400" b="1" dirty="0">
                <a:solidFill>
                  <a:schemeClr val="accent6"/>
                </a:solidFill>
                <a:latin typeface="Georgia Pro Black"/>
              </a:rPr>
              <a:t> a </a:t>
            </a:r>
            <a:r>
              <a:rPr lang="en-US" sz="2400" b="1" dirty="0" err="1">
                <a:solidFill>
                  <a:schemeClr val="accent6"/>
                </a:solidFill>
                <a:latin typeface="Georgia Pro Black"/>
              </a:rPr>
              <a:t>Saesneg</a:t>
            </a:r>
            <a:r>
              <a:rPr lang="en-US" sz="2400" b="1" dirty="0">
                <a:solidFill>
                  <a:schemeClr val="accent6"/>
                </a:solidFill>
                <a:latin typeface="Georgia Pro Black"/>
              </a:rPr>
              <a:t>), </a:t>
            </a:r>
            <a:r>
              <a:rPr lang="en-US" sz="2400" b="1" dirty="0" err="1">
                <a:solidFill>
                  <a:schemeClr val="accent6"/>
                </a:solidFill>
                <a:latin typeface="Georgia Pro Black"/>
              </a:rPr>
              <a:t>Rhifedd</a:t>
            </a:r>
            <a:r>
              <a:rPr lang="en-US" sz="2400" b="1" dirty="0">
                <a:solidFill>
                  <a:schemeClr val="accent6"/>
                </a:solidFill>
                <a:latin typeface="Georgia Pro Black"/>
              </a:rPr>
              <a:t> (</a:t>
            </a:r>
            <a:r>
              <a:rPr lang="en-US" sz="2400" b="1" dirty="0" err="1">
                <a:solidFill>
                  <a:schemeClr val="accent6"/>
                </a:solidFill>
                <a:latin typeface="Georgia Pro Black"/>
              </a:rPr>
              <a:t>Gweithdrefnol</a:t>
            </a:r>
            <a:r>
              <a:rPr lang="en-US" sz="2400" b="1" dirty="0">
                <a:solidFill>
                  <a:schemeClr val="accent6"/>
                </a:solidFill>
                <a:latin typeface="Georgia Pro Black"/>
              </a:rPr>
              <a:t>)</a:t>
            </a:r>
          </a:p>
          <a:p>
            <a:pPr lvl="1">
              <a:buFont typeface="Wingdings" panose="020B0604020202020204" pitchFamily="34" charset="0"/>
              <a:buChar char="v"/>
            </a:pPr>
            <a:r>
              <a:rPr lang="en-US" sz="2400" b="1" dirty="0" err="1">
                <a:solidFill>
                  <a:schemeClr val="accent6"/>
                </a:solidFill>
                <a:latin typeface="Georgia Pro Black"/>
                <a:ea typeface="+mn-lt"/>
                <a:cs typeface="+mn-lt"/>
              </a:rPr>
              <a:t>Cyfle</a:t>
            </a:r>
            <a:r>
              <a:rPr lang="en-US" sz="2400" b="1" dirty="0">
                <a:solidFill>
                  <a:schemeClr val="accent6"/>
                </a:solidFill>
                <a:latin typeface="Georgia Pro Black"/>
                <a:ea typeface="+mn-lt"/>
                <a:cs typeface="+mn-lt"/>
              </a:rPr>
              <a:t> </a:t>
            </a:r>
            <a:r>
              <a:rPr lang="en-US" sz="2400" b="1" dirty="0" err="1">
                <a:solidFill>
                  <a:schemeClr val="accent6"/>
                </a:solidFill>
                <a:latin typeface="Georgia Pro Black"/>
                <a:ea typeface="+mn-lt"/>
                <a:cs typeface="+mn-lt"/>
              </a:rPr>
              <a:t>cyntaf</a:t>
            </a:r>
            <a:r>
              <a:rPr lang="en-US" sz="2400" b="1" dirty="0">
                <a:solidFill>
                  <a:schemeClr val="accent6"/>
                </a:solidFill>
                <a:latin typeface="Georgia Pro Black"/>
                <a:ea typeface="+mn-lt"/>
                <a:cs typeface="+mn-lt"/>
              </a:rPr>
              <a:t> – </a:t>
            </a:r>
            <a:r>
              <a:rPr lang="en-US" sz="2400" b="1" dirty="0" err="1">
                <a:solidFill>
                  <a:schemeClr val="accent6"/>
                </a:solidFill>
                <a:latin typeface="Georgia Pro Black"/>
                <a:ea typeface="+mn-lt"/>
                <a:cs typeface="+mn-lt"/>
              </a:rPr>
              <a:t>Chwefror</a:t>
            </a:r>
            <a:r>
              <a:rPr lang="en-US" sz="2400" b="1" dirty="0">
                <a:solidFill>
                  <a:schemeClr val="accent6"/>
                </a:solidFill>
                <a:latin typeface="Georgia Pro Black"/>
                <a:ea typeface="+mn-lt"/>
                <a:cs typeface="+mn-lt"/>
              </a:rPr>
              <a:t> a </a:t>
            </a:r>
            <a:r>
              <a:rPr lang="en-US" sz="2400" b="1" dirty="0" err="1">
                <a:solidFill>
                  <a:schemeClr val="accent6"/>
                </a:solidFill>
                <a:latin typeface="Georgia Pro Black"/>
                <a:ea typeface="+mn-lt"/>
                <a:cs typeface="+mn-lt"/>
              </a:rPr>
              <a:t>Mawrth</a:t>
            </a:r>
            <a:endParaRPr lang="en-US" sz="2400" b="1" dirty="0">
              <a:solidFill>
                <a:schemeClr val="accent6"/>
              </a:solidFill>
              <a:latin typeface="Georgia Pro Black"/>
              <a:ea typeface="+mn-lt"/>
              <a:cs typeface="+mn-lt"/>
            </a:endParaRPr>
          </a:p>
          <a:p>
            <a:pPr lvl="1">
              <a:buFont typeface="Wingdings" panose="020B0604020202020204" pitchFamily="34" charset="0"/>
              <a:buChar char="v"/>
            </a:pPr>
            <a:r>
              <a:rPr lang="en-US" sz="2400" b="1" dirty="0">
                <a:solidFill>
                  <a:schemeClr val="accent6"/>
                </a:solidFill>
                <a:latin typeface="Georgia Pro Black"/>
                <a:ea typeface="+mn-lt"/>
                <a:cs typeface="+mn-lt"/>
              </a:rPr>
              <a:t>Ail </a:t>
            </a:r>
            <a:r>
              <a:rPr lang="en-US" sz="2400" b="1" dirty="0" err="1">
                <a:solidFill>
                  <a:schemeClr val="accent6"/>
                </a:solidFill>
                <a:latin typeface="Georgia Pro Black"/>
                <a:ea typeface="+mn-lt"/>
                <a:cs typeface="+mn-lt"/>
              </a:rPr>
              <a:t>gyfle</a:t>
            </a:r>
            <a:r>
              <a:rPr lang="en-US" sz="2400" b="1" dirty="0">
                <a:solidFill>
                  <a:schemeClr val="accent6"/>
                </a:solidFill>
                <a:latin typeface="Georgia Pro Black"/>
                <a:ea typeface="+mn-lt"/>
                <a:cs typeface="+mn-lt"/>
              </a:rPr>
              <a:t> - </a:t>
            </a:r>
            <a:r>
              <a:rPr lang="en-US" sz="2400" b="1" dirty="0">
                <a:solidFill>
                  <a:srgbClr val="FF0000"/>
                </a:solidFill>
                <a:latin typeface="Georgia Pro Black"/>
                <a:ea typeface="+mn-lt"/>
                <a:cs typeface="+mn-lt"/>
              </a:rPr>
              <a:t> </a:t>
            </a:r>
            <a:r>
              <a:rPr lang="en-US" sz="2400" b="1" dirty="0" smtClean="0">
                <a:solidFill>
                  <a:schemeClr val="accent6"/>
                </a:solidFill>
                <a:latin typeface="Georgia Pro Black"/>
                <a:ea typeface="+mn-lt"/>
                <a:cs typeface="+mn-lt"/>
              </a:rPr>
              <a:t>Mai </a:t>
            </a:r>
            <a:r>
              <a:rPr lang="en-US" sz="2400" b="1" dirty="0">
                <a:solidFill>
                  <a:schemeClr val="accent6"/>
                </a:solidFill>
                <a:latin typeface="Georgia Pro Black"/>
                <a:ea typeface="+mn-lt"/>
                <a:cs typeface="+mn-lt"/>
              </a:rPr>
              <a:t>2020</a:t>
            </a:r>
            <a:endParaRPr lang="en-US" sz="2400" b="1" dirty="0">
              <a:solidFill>
                <a:schemeClr val="accent6"/>
              </a:solidFill>
              <a:latin typeface="Georgia Pro Black"/>
            </a:endParaRPr>
          </a:p>
          <a:p>
            <a:pPr marL="457200" lvl="1" indent="0">
              <a:buNone/>
            </a:pPr>
            <a:endParaRPr lang="en-US" sz="2400" dirty="0">
              <a:solidFill>
                <a:schemeClr val="accent6"/>
              </a:solidFill>
              <a:latin typeface="Georgia Pro Black"/>
              <a:ea typeface="+mn-lt"/>
              <a:cs typeface="+mn-lt"/>
            </a:endParaRPr>
          </a:p>
          <a:p>
            <a:pPr>
              <a:buFont typeface="Wingdings" panose="020B0604020202020204" pitchFamily="34" charset="0"/>
              <a:buChar char="§"/>
            </a:pPr>
            <a:r>
              <a:rPr lang="en-US" sz="2400" b="1" dirty="0" err="1">
                <a:solidFill>
                  <a:schemeClr val="accent6"/>
                </a:solidFill>
                <a:latin typeface="Georgia Pro Black"/>
                <a:ea typeface="+mn-lt"/>
                <a:cs typeface="+mn-lt"/>
              </a:rPr>
              <a:t>Rhifedd</a:t>
            </a:r>
            <a:r>
              <a:rPr lang="en-US" sz="2400" b="1" dirty="0">
                <a:solidFill>
                  <a:schemeClr val="accent6"/>
                </a:solidFill>
                <a:latin typeface="Georgia Pro Black"/>
                <a:ea typeface="+mn-lt"/>
                <a:cs typeface="+mn-lt"/>
              </a:rPr>
              <a:t> (</a:t>
            </a:r>
            <a:r>
              <a:rPr lang="en-US" sz="2400" b="1" dirty="0" err="1">
                <a:solidFill>
                  <a:schemeClr val="accent6"/>
                </a:solidFill>
                <a:latin typeface="Georgia Pro Black"/>
                <a:ea typeface="+mn-lt"/>
                <a:cs typeface="+mn-lt"/>
              </a:rPr>
              <a:t>Rhesymu</a:t>
            </a:r>
            <a:r>
              <a:rPr lang="en-US" sz="2400" b="1" dirty="0">
                <a:solidFill>
                  <a:schemeClr val="accent6"/>
                </a:solidFill>
                <a:latin typeface="Georgia Pro Black"/>
                <a:ea typeface="+mn-lt"/>
                <a:cs typeface="+mn-lt"/>
              </a:rPr>
              <a:t>)</a:t>
            </a:r>
            <a:endParaRPr lang="en-US" sz="2400" b="1" dirty="0">
              <a:solidFill>
                <a:schemeClr val="accent6"/>
              </a:solidFill>
              <a:latin typeface="Georgia Pro Black"/>
            </a:endParaRPr>
          </a:p>
          <a:p>
            <a:pPr lvl="1">
              <a:buFont typeface="Wingdings" panose="020B0604020202020204" pitchFamily="34" charset="0"/>
              <a:buChar char="v"/>
            </a:pPr>
            <a:r>
              <a:rPr lang="en-US" sz="2400" b="1" dirty="0" err="1">
                <a:solidFill>
                  <a:schemeClr val="accent6"/>
                </a:solidFill>
                <a:latin typeface="Georgia Pro Black"/>
              </a:rPr>
              <a:t>Prawf</a:t>
            </a:r>
            <a:r>
              <a:rPr lang="en-US" sz="2400" b="1" dirty="0">
                <a:solidFill>
                  <a:schemeClr val="accent6"/>
                </a:solidFill>
                <a:latin typeface="Georgia Pro Black"/>
              </a:rPr>
              <a:t> </a:t>
            </a:r>
            <a:r>
              <a:rPr lang="en-US" sz="2400" b="1" dirty="0" err="1">
                <a:solidFill>
                  <a:schemeClr val="accent6"/>
                </a:solidFill>
                <a:latin typeface="Georgia Pro Black"/>
              </a:rPr>
              <a:t>ar</a:t>
            </a:r>
            <a:r>
              <a:rPr lang="en-US" sz="2400" b="1" dirty="0">
                <a:solidFill>
                  <a:schemeClr val="accent6"/>
                </a:solidFill>
                <a:latin typeface="Georgia Pro Black"/>
              </a:rPr>
              <a:t> </a:t>
            </a:r>
            <a:r>
              <a:rPr lang="en-US" sz="2400" b="1" dirty="0" err="1">
                <a:solidFill>
                  <a:schemeClr val="accent6"/>
                </a:solidFill>
                <a:latin typeface="Georgia Pro Black"/>
              </a:rPr>
              <a:t>bapur</a:t>
            </a:r>
            <a:r>
              <a:rPr lang="en-US" sz="2400" b="1" dirty="0">
                <a:solidFill>
                  <a:schemeClr val="accent6"/>
                </a:solidFill>
                <a:latin typeface="Georgia Pro Black"/>
              </a:rPr>
              <a:t> –</a:t>
            </a:r>
            <a:r>
              <a:rPr lang="en-US" sz="2400" b="1" dirty="0">
                <a:latin typeface="Georgia Pro Black"/>
              </a:rPr>
              <a:t> </a:t>
            </a:r>
            <a:r>
              <a:rPr lang="en-US" sz="2400" b="1" dirty="0" err="1">
                <a:solidFill>
                  <a:schemeClr val="accent6"/>
                </a:solidFill>
                <a:latin typeface="Georgia Pro Black"/>
                <a:ea typeface="+mn-lt"/>
                <a:cs typeface="+mn-lt"/>
              </a:rPr>
              <a:t>Ebrill</a:t>
            </a:r>
            <a:r>
              <a:rPr lang="en-US" sz="2400" b="1" dirty="0">
                <a:solidFill>
                  <a:schemeClr val="accent6"/>
                </a:solidFill>
                <a:latin typeface="Georgia Pro Black"/>
                <a:ea typeface="+mn-lt"/>
                <a:cs typeface="+mn-lt"/>
              </a:rPr>
              <a:t> 28ain – Mai 5ed  2020</a:t>
            </a:r>
            <a:endParaRPr lang="en-US" sz="2400" b="1" dirty="0">
              <a:solidFill>
                <a:schemeClr val="accent6"/>
              </a:solidFill>
              <a:latin typeface="Georgia Pro Black"/>
            </a:endParaRPr>
          </a:p>
          <a:p>
            <a:pPr marL="457200" lvl="1" indent="0">
              <a:buNone/>
            </a:pPr>
            <a:endParaRPr lang="en-US" sz="2400" b="1" dirty="0">
              <a:latin typeface="Georgia Pro Black"/>
            </a:endParaRPr>
          </a:p>
          <a:p>
            <a:pPr lvl="1">
              <a:buFont typeface="Wingdings" panose="020B0604020202020204" pitchFamily="34" charset="0"/>
              <a:buChar char="§"/>
            </a:pPr>
            <a:endParaRPr lang="en-US" sz="2400" dirty="0">
              <a:latin typeface="Georgia Pro Black"/>
            </a:endParaRPr>
          </a:p>
          <a:p>
            <a:pPr lvl="1">
              <a:buFont typeface="Wingdings" panose="020B0604020202020204" pitchFamily="34" charset="0"/>
              <a:buChar char="§"/>
            </a:pPr>
            <a:endParaRPr lang="en-US" dirty="0"/>
          </a:p>
          <a:p>
            <a:pPr lvl="1">
              <a:buFont typeface="Wingdings" panose="020B0604020202020204" pitchFamily="34" charset="0"/>
              <a:buChar char="§"/>
            </a:pP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49EB93-70E0-4E7B-ABEB-D019E9DC4B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547981" y="2194559"/>
            <a:ext cx="5334000" cy="4295522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buFont typeface="Wingdings" panose="020B0604020202020204" pitchFamily="34" charset="0"/>
              <a:buChar char="§"/>
            </a:pPr>
            <a:r>
              <a:rPr lang="en-US" sz="2400" dirty="0">
                <a:solidFill>
                  <a:schemeClr val="accent6">
                    <a:lumMod val="60000"/>
                    <a:lumOff val="40000"/>
                  </a:schemeClr>
                </a:solidFill>
                <a:latin typeface="Georgia Pro Black"/>
              </a:rPr>
              <a:t>Reading (Welsh and English), Numeracy (Procedural)</a:t>
            </a:r>
          </a:p>
          <a:p>
            <a:pPr lvl="1">
              <a:buFont typeface="Wingdings,Sans-Serif" panose="020B0604020202020204" pitchFamily="34" charset="0"/>
              <a:buChar char="v"/>
            </a:pPr>
            <a:r>
              <a:rPr lang="en-US" sz="2400" dirty="0">
                <a:solidFill>
                  <a:schemeClr val="accent6">
                    <a:lumMod val="60000"/>
                    <a:lumOff val="40000"/>
                  </a:schemeClr>
                </a:solidFill>
                <a:latin typeface="Georgia Pro Black"/>
                <a:ea typeface="+mn-lt"/>
                <a:cs typeface="+mn-lt"/>
              </a:rPr>
              <a:t>First opportunity – February and March 2020</a:t>
            </a:r>
          </a:p>
          <a:p>
            <a:pPr lvl="1">
              <a:buFont typeface="Wingdings,Sans-Serif" panose="020B0604020202020204" pitchFamily="34" charset="0"/>
              <a:buChar char="v"/>
            </a:pPr>
            <a:r>
              <a:rPr lang="en-US" sz="2400" dirty="0">
                <a:solidFill>
                  <a:schemeClr val="accent6">
                    <a:lumMod val="60000"/>
                    <a:lumOff val="40000"/>
                  </a:schemeClr>
                </a:solidFill>
                <a:latin typeface="Georgia Pro Black"/>
                <a:ea typeface="+mn-lt"/>
                <a:cs typeface="+mn-lt"/>
              </a:rPr>
              <a:t>Second opportunity –</a:t>
            </a:r>
            <a:r>
              <a:rPr lang="en-US" sz="2400" dirty="0">
                <a:solidFill>
                  <a:srgbClr val="FF0000"/>
                </a:solidFill>
                <a:latin typeface="Georgia Pro Black"/>
                <a:ea typeface="+mn-lt"/>
                <a:cs typeface="+mn-lt"/>
              </a:rPr>
              <a:t> </a:t>
            </a:r>
            <a:r>
              <a:rPr lang="en-US" sz="24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eorgia Pro Black"/>
                <a:ea typeface="+mn-lt"/>
                <a:cs typeface="+mn-lt"/>
              </a:rPr>
              <a:t>May 2020</a:t>
            </a:r>
            <a:endParaRPr lang="en-US" sz="2400" dirty="0">
              <a:solidFill>
                <a:srgbClr val="FF0000"/>
              </a:solidFill>
              <a:latin typeface="Georgia Pro Black"/>
            </a:endParaRPr>
          </a:p>
          <a:p>
            <a:pPr marL="457200" lvl="1" indent="0">
              <a:buNone/>
            </a:pPr>
            <a:endParaRPr lang="en-US" sz="2400" dirty="0">
              <a:solidFill>
                <a:schemeClr val="accent6">
                  <a:lumMod val="60000"/>
                  <a:lumOff val="40000"/>
                </a:schemeClr>
              </a:solidFill>
              <a:latin typeface="Georgia Pro Black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Georgia Pro Black"/>
              </a:rPr>
              <a:t>Numeracy (Reasoning)</a:t>
            </a:r>
            <a:endParaRPr lang="en-US" sz="2400" dirty="0">
              <a:solidFill>
                <a:schemeClr val="accent6">
                  <a:lumMod val="60000"/>
                  <a:lumOff val="40000"/>
                </a:schemeClr>
              </a:solidFill>
              <a:latin typeface="Georgia Pro Black"/>
              <a:ea typeface="+mn-lt"/>
              <a:cs typeface="+mn-lt"/>
            </a:endParaRPr>
          </a:p>
          <a:p>
            <a:pPr lvl="1">
              <a:buFont typeface="Wingdings,Sans-Serif" panose="020B0604020202020204" pitchFamily="34" charset="0"/>
              <a:buChar char="v"/>
            </a:pPr>
            <a:r>
              <a:rPr lang="en-US" sz="24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Georgia Pro Black"/>
                <a:ea typeface="+mn-lt"/>
                <a:cs typeface="+mn-lt"/>
              </a:rPr>
              <a:t>Paper test – </a:t>
            </a:r>
            <a:r>
              <a:rPr lang="en-US" sz="2400" dirty="0">
                <a:solidFill>
                  <a:schemeClr val="accent6">
                    <a:lumMod val="60000"/>
                    <a:lumOff val="40000"/>
                  </a:schemeClr>
                </a:solidFill>
                <a:latin typeface="Georgia Pro Black"/>
                <a:ea typeface="+mn-lt"/>
                <a:cs typeface="+mn-lt"/>
              </a:rPr>
              <a:t>April 28</a:t>
            </a:r>
            <a:r>
              <a:rPr lang="en-US" sz="2400" baseline="30000" dirty="0">
                <a:solidFill>
                  <a:schemeClr val="accent6">
                    <a:lumMod val="60000"/>
                    <a:lumOff val="40000"/>
                  </a:schemeClr>
                </a:solidFill>
                <a:latin typeface="Georgia Pro Black"/>
                <a:ea typeface="+mn-lt"/>
                <a:cs typeface="+mn-lt"/>
              </a:rPr>
              <a:t>th</a:t>
            </a:r>
            <a:r>
              <a:rPr lang="en-US" sz="2400" dirty="0">
                <a:solidFill>
                  <a:schemeClr val="accent6">
                    <a:lumMod val="60000"/>
                    <a:lumOff val="40000"/>
                  </a:schemeClr>
                </a:solidFill>
                <a:latin typeface="Georgia Pro Black"/>
                <a:ea typeface="+mn-lt"/>
                <a:cs typeface="+mn-lt"/>
              </a:rPr>
              <a:t> – May 5th 2020</a:t>
            </a:r>
            <a:endParaRPr lang="en-US" sz="2400" dirty="0">
              <a:solidFill>
                <a:schemeClr val="accent6">
                  <a:lumMod val="60000"/>
                  <a:lumOff val="40000"/>
                </a:schemeClr>
              </a:solidFill>
              <a:latin typeface="Georgia Pro Black"/>
            </a:endParaRPr>
          </a:p>
          <a:p>
            <a:pPr lvl="1">
              <a:buFont typeface="Wingdings" panose="020B0604020202020204" pitchFamily="34" charset="0"/>
              <a:buChar char="v"/>
            </a:pP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7F663060-45CB-4D25-A6C1-B4D20CAB2268}"/>
              </a:ext>
            </a:extLst>
          </p:cNvPr>
          <p:cNvSpPr>
            <a:spLocks noGrp="1"/>
          </p:cNvSpPr>
          <p:nvPr/>
        </p:nvSpPr>
        <p:spPr>
          <a:xfrm>
            <a:off x="839245" y="900071"/>
            <a:ext cx="10499942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err="1">
                <a:solidFill>
                  <a:srgbClr val="00B0F0"/>
                </a:solidFill>
                <a:latin typeface="Georgia Pro Black"/>
              </a:rPr>
              <a:t>Amserlen</a:t>
            </a:r>
            <a:r>
              <a:rPr lang="en-US" b="1" dirty="0">
                <a:solidFill>
                  <a:srgbClr val="00B0F0"/>
                </a:solidFill>
                <a:latin typeface="Georgia Pro Black"/>
              </a:rPr>
              <a:t> /</a:t>
            </a:r>
            <a:r>
              <a:rPr lang="en-US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Georgia Pro Black"/>
              </a:rPr>
              <a:t> </a:t>
            </a:r>
            <a:r>
              <a:rPr lang="en-US" dirty="0">
                <a:solidFill>
                  <a:schemeClr val="accent6">
                    <a:lumMod val="60000"/>
                    <a:lumOff val="40000"/>
                  </a:schemeClr>
                </a:solidFill>
                <a:latin typeface="Georgia Pro Black"/>
              </a:rPr>
              <a:t>Timetable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9834BB5-F11C-4184-A13D-BE3AE6F0901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094" t="3940" r="12264" b="6364"/>
          <a:stretch/>
        </p:blipFill>
        <p:spPr>
          <a:xfrm>
            <a:off x="21399" y="0"/>
            <a:ext cx="1259258" cy="1210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3336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8A0C68F-59FC-4032-8204-524A752CB3FC}"/>
              </a:ext>
            </a:extLst>
          </p:cNvPr>
          <p:cNvSpPr>
            <a:spLocks noGrp="1"/>
          </p:cNvSpPr>
          <p:nvPr/>
        </p:nvSpPr>
        <p:spPr>
          <a:xfrm>
            <a:off x="4847572" y="419907"/>
            <a:ext cx="7399751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 err="1">
                <a:solidFill>
                  <a:schemeClr val="accent6"/>
                </a:solidFill>
              </a:rPr>
              <a:t>Paratoi</a:t>
            </a:r>
            <a:r>
              <a:rPr lang="en-US" b="1" dirty="0">
                <a:solidFill>
                  <a:schemeClr val="accent6"/>
                </a:solidFill>
              </a:rPr>
              <a:t> am Y </a:t>
            </a:r>
            <a:r>
              <a:rPr lang="en-US" b="1" dirty="0" err="1">
                <a:solidFill>
                  <a:schemeClr val="accent6"/>
                </a:solidFill>
              </a:rPr>
              <a:t>Profion</a:t>
            </a:r>
            <a:r>
              <a:rPr lang="en-US" b="1" dirty="0">
                <a:solidFill>
                  <a:schemeClr val="accent6"/>
                </a:solidFill>
              </a:rPr>
              <a:t> /</a:t>
            </a:r>
            <a:r>
              <a:rPr lang="en-US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 preparing for The tests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E31278D-49C4-40C7-B474-6A99A224F3D5}"/>
              </a:ext>
            </a:extLst>
          </p:cNvPr>
          <p:cNvSpPr txBox="1"/>
          <p:nvPr/>
        </p:nvSpPr>
        <p:spPr>
          <a:xfrm>
            <a:off x="5992837" y="1874729"/>
            <a:ext cx="6067638" cy="338554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800" dirty="0" err="1" smtClean="0">
                <a:solidFill>
                  <a:schemeClr val="accent6"/>
                </a:solidFill>
                <a:latin typeface="Georgia Pro Cond Black"/>
              </a:rPr>
              <a:t>Ymarferion</a:t>
            </a:r>
            <a:r>
              <a:rPr lang="en-US" sz="2800" dirty="0" smtClean="0">
                <a:solidFill>
                  <a:schemeClr val="accent6"/>
                </a:solidFill>
                <a:latin typeface="Georgia Pro Cond Black"/>
              </a:rPr>
              <a:t> </a:t>
            </a:r>
            <a:r>
              <a:rPr lang="en-US" sz="2800" dirty="0" err="1">
                <a:solidFill>
                  <a:schemeClr val="accent6"/>
                </a:solidFill>
                <a:latin typeface="Georgia Pro Cond Black"/>
              </a:rPr>
              <a:t>dosbarth</a:t>
            </a:r>
            <a:r>
              <a:rPr lang="en-US" sz="2800" dirty="0">
                <a:solidFill>
                  <a:schemeClr val="accent6"/>
                </a:solidFill>
                <a:latin typeface="Georgia Pro Cond Black"/>
              </a:rPr>
              <a:t> /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Georgia Pro Cond Black"/>
              </a:rPr>
              <a:t> classroom </a:t>
            </a:r>
            <a:r>
              <a:rPr lang="en-US" sz="28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eorgia Pro Cond Black"/>
              </a:rPr>
              <a:t>activities</a:t>
            </a:r>
          </a:p>
          <a:p>
            <a:pPr marL="285750" indent="-285750">
              <a:buFont typeface="Arial"/>
              <a:buChar char="•"/>
            </a:pPr>
            <a:endParaRPr lang="en-US" sz="2800" dirty="0" smtClean="0">
              <a:solidFill>
                <a:schemeClr val="accent6"/>
              </a:solidFill>
              <a:latin typeface="Georgia Pro Cond Black"/>
            </a:endParaRPr>
          </a:p>
          <a:p>
            <a:pPr marL="285750" indent="-285750">
              <a:buFont typeface="Arial"/>
              <a:buChar char="•"/>
            </a:pPr>
            <a:r>
              <a:rPr lang="en-US" sz="2800" dirty="0" err="1" smtClean="0">
                <a:solidFill>
                  <a:schemeClr val="accent6"/>
                </a:solidFill>
                <a:latin typeface="Georgia Pro Cond Black"/>
              </a:rPr>
              <a:t>Mynediad</a:t>
            </a:r>
            <a:r>
              <a:rPr lang="en-US" sz="2800" dirty="0" smtClean="0">
                <a:solidFill>
                  <a:schemeClr val="accent6"/>
                </a:solidFill>
                <a:latin typeface="Georgia Pro Cond Black"/>
              </a:rPr>
              <a:t> </a:t>
            </a:r>
            <a:r>
              <a:rPr lang="en-US" sz="2800" dirty="0" err="1" smtClean="0">
                <a:solidFill>
                  <a:schemeClr val="accent6"/>
                </a:solidFill>
                <a:latin typeface="Georgia Pro Cond Black"/>
              </a:rPr>
              <a:t>i</a:t>
            </a:r>
            <a:r>
              <a:rPr lang="en-US" sz="2800" dirty="0" smtClean="0">
                <a:solidFill>
                  <a:schemeClr val="accent6"/>
                </a:solidFill>
                <a:latin typeface="Georgia Pro Cond Black"/>
              </a:rPr>
              <a:t> </a:t>
            </a:r>
            <a:r>
              <a:rPr lang="en-US" sz="2800" dirty="0" err="1" smtClean="0">
                <a:solidFill>
                  <a:schemeClr val="accent6"/>
                </a:solidFill>
                <a:latin typeface="Georgia Pro Cond Black"/>
              </a:rPr>
              <a:t>esiamplau</a:t>
            </a:r>
            <a:r>
              <a:rPr lang="en-US" sz="2800" dirty="0" smtClean="0">
                <a:solidFill>
                  <a:schemeClr val="accent6"/>
                </a:solidFill>
                <a:latin typeface="Georgia Pro Cond Black"/>
              </a:rPr>
              <a:t> </a:t>
            </a:r>
            <a:r>
              <a:rPr lang="en-US" sz="2800" dirty="0" err="1" smtClean="0">
                <a:solidFill>
                  <a:schemeClr val="accent6"/>
                </a:solidFill>
                <a:latin typeface="Georgia Pro Cond Black"/>
              </a:rPr>
              <a:t>o’r</a:t>
            </a:r>
            <a:r>
              <a:rPr lang="en-US" sz="2800" dirty="0" smtClean="0">
                <a:solidFill>
                  <a:schemeClr val="accent6"/>
                </a:solidFill>
                <a:latin typeface="Georgia Pro Cond Black"/>
              </a:rPr>
              <a:t> </a:t>
            </a:r>
            <a:r>
              <a:rPr lang="en-US" sz="2800" dirty="0" err="1" smtClean="0">
                <a:solidFill>
                  <a:schemeClr val="accent6"/>
                </a:solidFill>
                <a:latin typeface="Georgia Pro Cond Black"/>
              </a:rPr>
              <a:t>profion</a:t>
            </a:r>
            <a:r>
              <a:rPr lang="en-US" sz="2800" dirty="0" smtClean="0">
                <a:solidFill>
                  <a:schemeClr val="accent6"/>
                </a:solidFill>
                <a:latin typeface="Georgia Pro Cond Black"/>
              </a:rPr>
              <a:t> </a:t>
            </a:r>
            <a:r>
              <a:rPr lang="en-US" sz="2800" dirty="0" err="1" smtClean="0">
                <a:solidFill>
                  <a:schemeClr val="accent6"/>
                </a:solidFill>
                <a:latin typeface="Georgia Pro Cond Black"/>
              </a:rPr>
              <a:t>ar</a:t>
            </a:r>
            <a:r>
              <a:rPr lang="en-US" sz="2800" dirty="0" err="1">
                <a:solidFill>
                  <a:schemeClr val="accent6"/>
                </a:solidFill>
                <a:latin typeface="Georgia Pro Cond Black"/>
              </a:rPr>
              <a:t>-</a:t>
            </a:r>
            <a:r>
              <a:rPr lang="en-US" sz="2800" dirty="0" err="1" smtClean="0">
                <a:solidFill>
                  <a:schemeClr val="accent6"/>
                </a:solidFill>
                <a:latin typeface="Georgia Pro Cond Black"/>
              </a:rPr>
              <a:t>lein</a:t>
            </a:r>
            <a:r>
              <a:rPr lang="en-US" sz="2800" dirty="0" smtClean="0">
                <a:solidFill>
                  <a:schemeClr val="accent6"/>
                </a:solidFill>
                <a:latin typeface="Georgia Pro Cond Black"/>
              </a:rPr>
              <a:t> </a:t>
            </a:r>
            <a:r>
              <a:rPr lang="en-US" sz="2800" dirty="0" err="1" smtClean="0">
                <a:solidFill>
                  <a:schemeClr val="accent6"/>
                </a:solidFill>
                <a:latin typeface="Georgia Pro Cond Black"/>
              </a:rPr>
              <a:t>neu</a:t>
            </a:r>
            <a:r>
              <a:rPr lang="en-US" sz="2800" dirty="0" smtClean="0">
                <a:solidFill>
                  <a:schemeClr val="accent6"/>
                </a:solidFill>
                <a:latin typeface="Georgia Pro Cond Black"/>
              </a:rPr>
              <a:t> </a:t>
            </a:r>
            <a:r>
              <a:rPr lang="en-US" sz="2800" dirty="0" err="1" smtClean="0">
                <a:solidFill>
                  <a:schemeClr val="accent6"/>
                </a:solidFill>
                <a:latin typeface="Georgia Pro Cond Black"/>
              </a:rPr>
              <a:t>ar</a:t>
            </a:r>
            <a:r>
              <a:rPr lang="en-US" sz="2800" dirty="0" smtClean="0">
                <a:solidFill>
                  <a:schemeClr val="accent6"/>
                </a:solidFill>
                <a:latin typeface="Georgia Pro Cond Black"/>
              </a:rPr>
              <a:t> </a:t>
            </a:r>
            <a:r>
              <a:rPr lang="en-US" sz="2800" dirty="0" err="1" smtClean="0">
                <a:solidFill>
                  <a:schemeClr val="accent6"/>
                </a:solidFill>
                <a:latin typeface="Georgia Pro Cond Black"/>
              </a:rPr>
              <a:t>wefan</a:t>
            </a:r>
            <a:r>
              <a:rPr lang="en-US" sz="2800" dirty="0" smtClean="0">
                <a:solidFill>
                  <a:schemeClr val="accent6"/>
                </a:solidFill>
                <a:latin typeface="Georgia Pro Cond Black"/>
              </a:rPr>
              <a:t> </a:t>
            </a:r>
            <a:r>
              <a:rPr lang="en-US" sz="2800" dirty="0" err="1" smtClean="0">
                <a:solidFill>
                  <a:schemeClr val="accent6"/>
                </a:solidFill>
                <a:latin typeface="Georgia Pro Cond Black"/>
              </a:rPr>
              <a:t>yr</a:t>
            </a:r>
            <a:r>
              <a:rPr lang="en-US" sz="2800" dirty="0" smtClean="0">
                <a:solidFill>
                  <a:schemeClr val="accent6"/>
                </a:solidFill>
                <a:latin typeface="Georgia Pro Cond Black"/>
              </a:rPr>
              <a:t> </a:t>
            </a:r>
            <a:r>
              <a:rPr lang="en-US" sz="2800" dirty="0" err="1" smtClean="0">
                <a:solidFill>
                  <a:schemeClr val="accent6"/>
                </a:solidFill>
                <a:latin typeface="Georgia Pro Cond Black"/>
              </a:rPr>
              <a:t>ysgol</a:t>
            </a:r>
            <a:r>
              <a:rPr lang="en-US" sz="28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eorgia Pro Cond Black"/>
              </a:rPr>
              <a:t> / Access to examples online or on school website.</a:t>
            </a:r>
            <a:endParaRPr lang="en-US" sz="2800" dirty="0">
              <a:solidFill>
                <a:schemeClr val="accent6">
                  <a:lumMod val="60000"/>
                  <a:lumOff val="40000"/>
                </a:schemeClr>
              </a:solidFill>
              <a:latin typeface="Georgia Pro Cond Black"/>
            </a:endParaRPr>
          </a:p>
          <a:p>
            <a:pPr marL="285750" indent="-285750">
              <a:buFont typeface="Arial"/>
              <a:buChar char="•"/>
            </a:pP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5087F62-E8E4-4541-BDC6-AA414891DDB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094" t="3940" r="12264" b="6364"/>
          <a:stretch/>
        </p:blipFill>
        <p:spPr>
          <a:xfrm>
            <a:off x="21399" y="0"/>
            <a:ext cx="1259258" cy="121019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320309" y="5434385"/>
            <a:ext cx="476503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https://www.yggpontybrenin.com/gwybodaeth-profion-tests-information/</a:t>
            </a:r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399" y="1853192"/>
            <a:ext cx="2832441" cy="422752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09260" y="1853193"/>
            <a:ext cx="2883578" cy="4227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5571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6DBBF250-A43D-4FCB-BCE9-59BDA5B947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21120000">
            <a:off x="331992" y="1577940"/>
            <a:ext cx="1877808" cy="3012154"/>
          </a:xfr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E8A0C68F-59FC-4032-8204-524A752CB3FC}"/>
              </a:ext>
            </a:extLst>
          </p:cNvPr>
          <p:cNvSpPr>
            <a:spLocks noGrp="1"/>
          </p:cNvSpPr>
          <p:nvPr/>
        </p:nvSpPr>
        <p:spPr>
          <a:xfrm>
            <a:off x="4847572" y="419907"/>
            <a:ext cx="7399751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 err="1">
                <a:solidFill>
                  <a:schemeClr val="accent6"/>
                </a:solidFill>
              </a:rPr>
              <a:t>Paratoi</a:t>
            </a:r>
            <a:r>
              <a:rPr lang="en-US" b="1" dirty="0">
                <a:solidFill>
                  <a:schemeClr val="accent6"/>
                </a:solidFill>
              </a:rPr>
              <a:t> am Y </a:t>
            </a:r>
            <a:r>
              <a:rPr lang="en-US" b="1" dirty="0" err="1">
                <a:solidFill>
                  <a:schemeClr val="accent6"/>
                </a:solidFill>
              </a:rPr>
              <a:t>Profion</a:t>
            </a:r>
            <a:r>
              <a:rPr lang="en-US" b="1" dirty="0">
                <a:solidFill>
                  <a:schemeClr val="accent6"/>
                </a:solidFill>
              </a:rPr>
              <a:t> /</a:t>
            </a:r>
            <a:r>
              <a:rPr lang="en-US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 preparing for The tests</a:t>
            </a:r>
          </a:p>
        </p:txBody>
      </p:sp>
      <p:pic>
        <p:nvPicPr>
          <p:cNvPr id="7" name="Picture 7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EE456268-9634-45F2-ADC6-F7C8664388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5249" y="2211896"/>
            <a:ext cx="2119510" cy="312210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E31278D-49C4-40C7-B474-6A99A224F3D5}"/>
              </a:ext>
            </a:extLst>
          </p:cNvPr>
          <p:cNvSpPr txBox="1"/>
          <p:nvPr/>
        </p:nvSpPr>
        <p:spPr>
          <a:xfrm>
            <a:off x="4567826" y="1874729"/>
            <a:ext cx="7492649" cy="467820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800" dirty="0" err="1">
                <a:solidFill>
                  <a:schemeClr val="accent6"/>
                </a:solidFill>
                <a:latin typeface="Georgia Pro Cond Black"/>
              </a:rPr>
              <a:t>Darllenwch</a:t>
            </a:r>
            <a:r>
              <a:rPr lang="en-US" sz="2800" dirty="0">
                <a:solidFill>
                  <a:schemeClr val="accent6"/>
                </a:solidFill>
                <a:latin typeface="Georgia Pro Cond Black"/>
              </a:rPr>
              <a:t> </a:t>
            </a:r>
            <a:r>
              <a:rPr lang="en-US" sz="2800" dirty="0" err="1">
                <a:solidFill>
                  <a:schemeClr val="accent6"/>
                </a:solidFill>
                <a:latin typeface="Georgia Pro Cond Black"/>
              </a:rPr>
              <a:t>yn</a:t>
            </a:r>
            <a:r>
              <a:rPr lang="en-US" sz="2800" dirty="0">
                <a:solidFill>
                  <a:schemeClr val="accent6"/>
                </a:solidFill>
                <a:latin typeface="Georgia Pro Cond Black"/>
              </a:rPr>
              <a:t> </a:t>
            </a:r>
            <a:r>
              <a:rPr lang="en-US" sz="2800" dirty="0" err="1">
                <a:solidFill>
                  <a:schemeClr val="accent6"/>
                </a:solidFill>
                <a:latin typeface="Georgia Pro Cond Black"/>
              </a:rPr>
              <a:t>gyson</a:t>
            </a:r>
            <a:r>
              <a:rPr lang="en-US" sz="2800" dirty="0">
                <a:solidFill>
                  <a:schemeClr val="accent6"/>
                </a:solidFill>
                <a:latin typeface="Georgia Pro Cond Black"/>
              </a:rPr>
              <a:t> / 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Georgia Pro Cond Black"/>
              </a:rPr>
              <a:t>Read regularly</a:t>
            </a:r>
          </a:p>
          <a:p>
            <a:pPr marL="285750" indent="-285750">
              <a:buFont typeface="Arial"/>
              <a:buChar char="•"/>
            </a:pPr>
            <a:r>
              <a:rPr lang="en-US" sz="2800" dirty="0" err="1">
                <a:solidFill>
                  <a:schemeClr val="accent6"/>
                </a:solidFill>
                <a:latin typeface="Georgia Pro Cond Black"/>
              </a:rPr>
              <a:t>Trafodwch</a:t>
            </a:r>
            <a:r>
              <a:rPr lang="en-US" sz="2800" dirty="0">
                <a:solidFill>
                  <a:schemeClr val="accent6"/>
                </a:solidFill>
                <a:latin typeface="Georgia Pro Cond Black"/>
              </a:rPr>
              <a:t> </a:t>
            </a:r>
            <a:r>
              <a:rPr lang="en-US" sz="2800" dirty="0" err="1">
                <a:solidFill>
                  <a:schemeClr val="accent6"/>
                </a:solidFill>
                <a:latin typeface="Georgia Pro Cond Black"/>
              </a:rPr>
              <a:t>destunau</a:t>
            </a:r>
            <a:r>
              <a:rPr lang="en-US" sz="2800" dirty="0">
                <a:solidFill>
                  <a:schemeClr val="accent6"/>
                </a:solidFill>
                <a:latin typeface="Georgia Pro Cond Black"/>
              </a:rPr>
              <a:t> </a:t>
            </a:r>
            <a:r>
              <a:rPr lang="en-US" sz="2800" dirty="0" err="1">
                <a:solidFill>
                  <a:schemeClr val="accent6"/>
                </a:solidFill>
                <a:latin typeface="Georgia Pro Cond Black"/>
              </a:rPr>
              <a:t>amrywiol</a:t>
            </a:r>
            <a:r>
              <a:rPr lang="en-US" sz="2800" dirty="0">
                <a:solidFill>
                  <a:schemeClr val="accent6"/>
                </a:solidFill>
                <a:latin typeface="Georgia Pro Cond Black"/>
              </a:rPr>
              <a:t> / 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Georgia Pro Cond Black"/>
              </a:rPr>
              <a:t>Discuss various texts</a:t>
            </a:r>
          </a:p>
          <a:p>
            <a:pPr marL="285750" indent="-285750">
              <a:buFont typeface="Arial"/>
              <a:buChar char="•"/>
            </a:pPr>
            <a:r>
              <a:rPr lang="en-US" sz="2800" dirty="0" err="1">
                <a:solidFill>
                  <a:schemeClr val="accent6"/>
                </a:solidFill>
                <a:latin typeface="Georgia Pro Cond Black"/>
              </a:rPr>
              <a:t>Chwaraewch</a:t>
            </a:r>
            <a:r>
              <a:rPr lang="en-US" sz="2800" dirty="0">
                <a:solidFill>
                  <a:schemeClr val="accent6"/>
                </a:solidFill>
                <a:latin typeface="Georgia Pro Cond Black"/>
              </a:rPr>
              <a:t> </a:t>
            </a:r>
            <a:r>
              <a:rPr lang="en-US" sz="2800" dirty="0" err="1">
                <a:solidFill>
                  <a:schemeClr val="accent6"/>
                </a:solidFill>
                <a:latin typeface="Georgia Pro Cond Black"/>
              </a:rPr>
              <a:t>gemau</a:t>
            </a:r>
            <a:r>
              <a:rPr lang="en-US" sz="2800" dirty="0">
                <a:solidFill>
                  <a:schemeClr val="accent6"/>
                </a:solidFill>
                <a:latin typeface="Georgia Pro Cond Black"/>
              </a:rPr>
              <a:t> </a:t>
            </a:r>
            <a:r>
              <a:rPr lang="en-US" sz="2800" dirty="0" err="1">
                <a:solidFill>
                  <a:schemeClr val="accent6"/>
                </a:solidFill>
                <a:latin typeface="Georgia Pro Cond Black"/>
              </a:rPr>
              <a:t>mathemateg</a:t>
            </a:r>
            <a:r>
              <a:rPr lang="en-US" sz="2800" dirty="0">
                <a:solidFill>
                  <a:schemeClr val="accent6"/>
                </a:solidFill>
                <a:latin typeface="Georgia Pro Cond Black"/>
              </a:rPr>
              <a:t> / 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Georgia Pro Cond Black"/>
              </a:rPr>
              <a:t>Play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Georgia Pro Cond Black"/>
              </a:rPr>
              <a:t>maths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Georgia Pro Cond Black"/>
              </a:rPr>
              <a:t> games</a:t>
            </a:r>
          </a:p>
          <a:p>
            <a:pPr marL="285750" indent="-285750">
              <a:buFont typeface="Arial"/>
              <a:buChar char="•"/>
            </a:pPr>
            <a:r>
              <a:rPr lang="en-US" sz="2800" dirty="0" err="1">
                <a:solidFill>
                  <a:schemeClr val="accent6"/>
                </a:solidFill>
                <a:latin typeface="Georgia Pro Cond Black"/>
              </a:rPr>
              <a:t>Problemau</a:t>
            </a:r>
            <a:r>
              <a:rPr lang="en-US" sz="2800" dirty="0">
                <a:solidFill>
                  <a:schemeClr val="accent6"/>
                </a:solidFill>
                <a:latin typeface="Georgia Pro Cond Black"/>
              </a:rPr>
              <a:t> </a:t>
            </a:r>
            <a:r>
              <a:rPr lang="en-US" sz="2800" dirty="0" err="1">
                <a:solidFill>
                  <a:schemeClr val="accent6"/>
                </a:solidFill>
                <a:latin typeface="Georgia Pro Cond Black"/>
              </a:rPr>
              <a:t>bywyd</a:t>
            </a:r>
            <a:r>
              <a:rPr lang="en-US" sz="2800" dirty="0">
                <a:solidFill>
                  <a:schemeClr val="accent6"/>
                </a:solidFill>
                <a:latin typeface="Georgia Pro Cond Black"/>
              </a:rPr>
              <a:t> go – </a:t>
            </a:r>
            <a:r>
              <a:rPr lang="en-US" sz="2800" dirty="0" err="1">
                <a:solidFill>
                  <a:schemeClr val="accent6"/>
                </a:solidFill>
                <a:latin typeface="Georgia Pro Cond Black"/>
              </a:rPr>
              <a:t>iawn</a:t>
            </a:r>
            <a:r>
              <a:rPr lang="en-US" sz="2800" dirty="0">
                <a:solidFill>
                  <a:schemeClr val="accent6"/>
                </a:solidFill>
                <a:latin typeface="Georgia Pro Cond Black"/>
              </a:rPr>
              <a:t> / 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Georgia Pro Cond Black"/>
              </a:rPr>
              <a:t>Real life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Georgia Pro Cond Black"/>
              </a:rPr>
              <a:t>maths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Georgia Pro Cond Black"/>
              </a:rPr>
              <a:t> games</a:t>
            </a:r>
          </a:p>
          <a:p>
            <a:pPr marL="285750" indent="-285750">
              <a:buFont typeface="Arial"/>
              <a:buChar char="•"/>
            </a:pPr>
            <a:r>
              <a:rPr lang="en-US" sz="2800" dirty="0" err="1">
                <a:solidFill>
                  <a:schemeClr val="accent6"/>
                </a:solidFill>
                <a:latin typeface="Georgia Pro Cond Black"/>
              </a:rPr>
              <a:t>Tablau</a:t>
            </a:r>
            <a:r>
              <a:rPr lang="en-US" sz="2800" dirty="0">
                <a:solidFill>
                  <a:schemeClr val="accent6"/>
                </a:solidFill>
                <a:latin typeface="Georgia Pro Cond Black"/>
              </a:rPr>
              <a:t> /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Georgia Pro Cond Black"/>
              </a:rPr>
              <a:t> Times tables</a:t>
            </a:r>
          </a:p>
          <a:p>
            <a:pPr marL="285750" indent="-285750">
              <a:buFont typeface="Arial"/>
              <a:buChar char="•"/>
            </a:pPr>
            <a:r>
              <a:rPr lang="en-US" sz="2800" dirty="0" err="1">
                <a:solidFill>
                  <a:schemeClr val="accent6"/>
                </a:solidFill>
                <a:latin typeface="Georgia Pro Cond Black"/>
              </a:rPr>
              <a:t>Ymarferion</a:t>
            </a:r>
            <a:r>
              <a:rPr lang="en-US" sz="2800" dirty="0">
                <a:solidFill>
                  <a:schemeClr val="accent6"/>
                </a:solidFill>
                <a:latin typeface="Georgia Pro Cond Black"/>
              </a:rPr>
              <a:t> </a:t>
            </a:r>
            <a:r>
              <a:rPr lang="en-US" sz="2800" dirty="0" err="1">
                <a:solidFill>
                  <a:schemeClr val="accent6"/>
                </a:solidFill>
                <a:latin typeface="Georgia Pro Cond Black"/>
              </a:rPr>
              <a:t>dosbarth</a:t>
            </a:r>
            <a:r>
              <a:rPr lang="en-US" sz="2800" dirty="0">
                <a:solidFill>
                  <a:schemeClr val="accent6"/>
                </a:solidFill>
                <a:latin typeface="Georgia Pro Cond Black"/>
              </a:rPr>
              <a:t> /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Georgia Pro Cond Black"/>
              </a:rPr>
              <a:t> classroom activities</a:t>
            </a:r>
          </a:p>
          <a:p>
            <a:pPr marL="285750" indent="-285750">
              <a:buFont typeface="Arial"/>
              <a:buChar char="•"/>
            </a:pP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5087F62-E8E4-4541-BDC6-AA414891DDB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5094" t="3940" r="12264" b="6364"/>
          <a:stretch/>
        </p:blipFill>
        <p:spPr>
          <a:xfrm>
            <a:off x="21399" y="0"/>
            <a:ext cx="1259258" cy="1210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2965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6DBBF250-A43D-4FCB-BCE9-59BDA5B947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50198" y="1398358"/>
            <a:ext cx="2952959" cy="3220373"/>
          </a:xfr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E8A0C68F-59FC-4032-8204-524A752CB3FC}"/>
              </a:ext>
            </a:extLst>
          </p:cNvPr>
          <p:cNvSpPr>
            <a:spLocks noGrp="1"/>
          </p:cNvSpPr>
          <p:nvPr/>
        </p:nvSpPr>
        <p:spPr>
          <a:xfrm>
            <a:off x="6100176" y="252893"/>
            <a:ext cx="5792244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>
                <a:solidFill>
                  <a:schemeClr val="accent6"/>
                </a:solidFill>
              </a:rPr>
              <a:t>Y Profion /</a:t>
            </a:r>
            <a:r>
              <a:rPr lang="en-US" b="1">
                <a:solidFill>
                  <a:schemeClr val="accent6">
                    <a:lumMod val="60000"/>
                    <a:lumOff val="40000"/>
                  </a:schemeClr>
                </a:solidFill>
              </a:rPr>
              <a:t> The tests</a:t>
            </a:r>
          </a:p>
        </p:txBody>
      </p:sp>
      <p:pic>
        <p:nvPicPr>
          <p:cNvPr id="7" name="Picture 7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EE456268-9634-45F2-ADC6-F7C8664388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80000">
            <a:off x="8933865" y="3476866"/>
            <a:ext cx="2683180" cy="279775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06D6591-BEC7-4EFA-A904-6490E772BDD3}"/>
              </a:ext>
            </a:extLst>
          </p:cNvPr>
          <p:cNvSpPr txBox="1"/>
          <p:nvPr/>
        </p:nvSpPr>
        <p:spPr>
          <a:xfrm>
            <a:off x="225469" y="1467633"/>
            <a:ext cx="5530239" cy="563231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err="1">
                <a:solidFill>
                  <a:schemeClr val="accent6"/>
                </a:solidFill>
                <a:latin typeface="Georgia Pro Black"/>
              </a:rPr>
              <a:t>Cyn</a:t>
            </a:r>
            <a:r>
              <a:rPr lang="en-US" sz="2800" dirty="0">
                <a:solidFill>
                  <a:schemeClr val="accent6"/>
                </a:solidFill>
                <a:latin typeface="Georgia Pro Black"/>
              </a:rPr>
              <a:t> </a:t>
            </a:r>
            <a:r>
              <a:rPr lang="en-US" sz="2800" dirty="0" err="1">
                <a:solidFill>
                  <a:schemeClr val="accent6"/>
                </a:solidFill>
                <a:latin typeface="Georgia Pro Black"/>
              </a:rPr>
              <a:t>dechrau</a:t>
            </a:r>
            <a:r>
              <a:rPr lang="en-US" sz="2800" dirty="0">
                <a:solidFill>
                  <a:schemeClr val="accent6"/>
                </a:solidFill>
                <a:latin typeface="Georgia Pro Black"/>
              </a:rPr>
              <a:t>: </a:t>
            </a:r>
            <a:r>
              <a:rPr lang="en-US" sz="2800" dirty="0" err="1">
                <a:solidFill>
                  <a:schemeClr val="accent6"/>
                </a:solidFill>
                <a:latin typeface="Georgia Pro Black"/>
              </a:rPr>
              <a:t>Cyfle</a:t>
            </a:r>
            <a:r>
              <a:rPr lang="en-US" sz="2800" dirty="0">
                <a:solidFill>
                  <a:schemeClr val="accent6"/>
                </a:solidFill>
                <a:latin typeface="Georgia Pro Black"/>
              </a:rPr>
              <a:t> </a:t>
            </a:r>
            <a:r>
              <a:rPr lang="en-US" sz="2800" dirty="0" err="1">
                <a:solidFill>
                  <a:schemeClr val="accent6"/>
                </a:solidFill>
                <a:latin typeface="Georgia Pro Black"/>
              </a:rPr>
              <a:t>i</a:t>
            </a:r>
            <a:r>
              <a:rPr lang="en-US" sz="2800" dirty="0">
                <a:solidFill>
                  <a:schemeClr val="accent6"/>
                </a:solidFill>
                <a:latin typeface="Georgia Pro Black"/>
              </a:rPr>
              <a:t> </a:t>
            </a:r>
            <a:r>
              <a:rPr lang="en-US" sz="2800" dirty="0" err="1">
                <a:solidFill>
                  <a:schemeClr val="accent6"/>
                </a:solidFill>
                <a:latin typeface="Georgia Pro Black"/>
              </a:rPr>
              <a:t>ymarfer</a:t>
            </a:r>
            <a:r>
              <a:rPr lang="en-US" sz="2800" dirty="0">
                <a:solidFill>
                  <a:schemeClr val="accent6"/>
                </a:solidFill>
                <a:latin typeface="Georgia Pro Black"/>
              </a:rPr>
              <a:t> /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Georgia Pro Black"/>
              </a:rPr>
              <a:t> Prior to starting: Opportunity to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Georgia Pro Black"/>
              </a:rPr>
              <a:t>practise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Georgia Pro Black"/>
              </a:rPr>
              <a:t>.</a:t>
            </a:r>
          </a:p>
          <a:p>
            <a:endParaRPr lang="en-US" sz="2800" dirty="0">
              <a:solidFill>
                <a:schemeClr val="accent6">
                  <a:lumMod val="60000"/>
                  <a:lumOff val="40000"/>
                </a:schemeClr>
              </a:solidFill>
              <a:latin typeface="Georgia Pro Black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err="1">
                <a:solidFill>
                  <a:schemeClr val="accent6"/>
                </a:solidFill>
                <a:latin typeface="Georgia Pro Black"/>
              </a:rPr>
              <a:t>Profion</a:t>
            </a:r>
            <a:r>
              <a:rPr lang="en-US" sz="2800" dirty="0">
                <a:solidFill>
                  <a:schemeClr val="accent6"/>
                </a:solidFill>
                <a:latin typeface="Georgia Pro Black"/>
              </a:rPr>
              <a:t> â </a:t>
            </a:r>
            <a:r>
              <a:rPr lang="en-US" sz="2800" dirty="0" err="1">
                <a:solidFill>
                  <a:schemeClr val="accent6"/>
                </a:solidFill>
                <a:latin typeface="Georgia Pro Black"/>
              </a:rPr>
              <a:t>chwestiynau</a:t>
            </a:r>
            <a:r>
              <a:rPr lang="en-US" sz="2800" dirty="0">
                <a:solidFill>
                  <a:schemeClr val="accent6"/>
                </a:solidFill>
                <a:latin typeface="Georgia Pro Black"/>
              </a:rPr>
              <a:t> </a:t>
            </a:r>
            <a:r>
              <a:rPr lang="en-US" sz="2800" dirty="0" err="1">
                <a:solidFill>
                  <a:schemeClr val="accent6"/>
                </a:solidFill>
                <a:latin typeface="Georgia Pro Black"/>
              </a:rPr>
              <a:t>addasol</a:t>
            </a:r>
            <a:r>
              <a:rPr lang="en-US" sz="2800" dirty="0">
                <a:solidFill>
                  <a:schemeClr val="accent6"/>
                </a:solidFill>
                <a:latin typeface="Georgia Pro Black"/>
              </a:rPr>
              <a:t> /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Georgia Pro Black"/>
              </a:rPr>
              <a:t> Test with questions that adapt.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accent6"/>
              </a:solidFill>
              <a:latin typeface="Georgia Pro Black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accent6"/>
                </a:solidFill>
                <a:latin typeface="Georgia Pro Black"/>
              </a:rPr>
              <a:t>Atal y </a:t>
            </a:r>
            <a:r>
              <a:rPr lang="en-US" sz="2800" dirty="0" err="1">
                <a:solidFill>
                  <a:schemeClr val="accent6"/>
                </a:solidFill>
                <a:latin typeface="Georgia Pro Black"/>
              </a:rPr>
              <a:t>prawf</a:t>
            </a:r>
            <a:r>
              <a:rPr lang="en-US" sz="2800" dirty="0">
                <a:solidFill>
                  <a:schemeClr val="accent6"/>
                </a:solidFill>
                <a:latin typeface="Georgia Pro Black"/>
              </a:rPr>
              <a:t> </a:t>
            </a:r>
            <a:r>
              <a:rPr lang="en-US" sz="2800" dirty="0" err="1">
                <a:solidFill>
                  <a:schemeClr val="accent6"/>
                </a:solidFill>
                <a:latin typeface="Georgia Pro Black"/>
              </a:rPr>
              <a:t>os</a:t>
            </a:r>
            <a:r>
              <a:rPr lang="en-US" sz="2800" dirty="0">
                <a:solidFill>
                  <a:schemeClr val="accent6"/>
                </a:solidFill>
                <a:latin typeface="Georgia Pro Black"/>
              </a:rPr>
              <a:t> </a:t>
            </a:r>
            <a:r>
              <a:rPr lang="en-US" sz="2800" dirty="0" err="1">
                <a:solidFill>
                  <a:schemeClr val="accent6"/>
                </a:solidFill>
                <a:latin typeface="Georgia Pro Black"/>
              </a:rPr>
              <a:t>oes</a:t>
            </a:r>
            <a:r>
              <a:rPr lang="en-US" sz="2800" dirty="0">
                <a:solidFill>
                  <a:schemeClr val="accent6"/>
                </a:solidFill>
                <a:latin typeface="Georgia Pro Black"/>
              </a:rPr>
              <a:t> </a:t>
            </a:r>
            <a:r>
              <a:rPr lang="en-US" sz="2800" dirty="0" err="1">
                <a:solidFill>
                  <a:schemeClr val="accent6"/>
                </a:solidFill>
                <a:latin typeface="Georgia Pro Black"/>
              </a:rPr>
              <a:t>angen</a:t>
            </a:r>
            <a:r>
              <a:rPr lang="en-US" sz="2800" dirty="0">
                <a:solidFill>
                  <a:schemeClr val="accent6"/>
                </a:solidFill>
                <a:latin typeface="Georgia Pro Black"/>
              </a:rPr>
              <a:t> /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Georgia Pro Black"/>
              </a:rPr>
              <a:t> Pause the test if needed.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accent6">
                  <a:lumMod val="60000"/>
                  <a:lumOff val="40000"/>
                </a:schemeClr>
              </a:solidFill>
              <a:latin typeface="Georgia Pro Black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accent6">
                  <a:lumMod val="60000"/>
                  <a:lumOff val="40000"/>
                </a:schemeClr>
              </a:solidFill>
              <a:latin typeface="Georgia Pro Black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A80366C-D850-470D-A2F6-92EA56A6C43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5094" t="3940" r="12264" b="6364"/>
          <a:stretch/>
        </p:blipFill>
        <p:spPr>
          <a:xfrm>
            <a:off x="21399" y="0"/>
            <a:ext cx="1259258" cy="1210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9369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75DC0F-2BE6-4616-9900-343EF019D7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409" y="900071"/>
            <a:ext cx="11074050" cy="1293028"/>
          </a:xfrm>
        </p:spPr>
        <p:txBody>
          <a:bodyPr/>
          <a:lstStyle/>
          <a:p>
            <a:pPr algn="ctr"/>
            <a:r>
              <a:rPr lang="en-US" sz="3600" err="1">
                <a:solidFill>
                  <a:schemeClr val="accent6"/>
                </a:solidFill>
                <a:latin typeface="Georgia Pro Black"/>
              </a:rPr>
              <a:t>Amodau'r</a:t>
            </a:r>
            <a:r>
              <a:rPr lang="en-US" sz="3600" dirty="0">
                <a:solidFill>
                  <a:schemeClr val="accent6"/>
                </a:solidFill>
                <a:latin typeface="Georgia Pro Black"/>
              </a:rPr>
              <a:t> </a:t>
            </a:r>
            <a:r>
              <a:rPr lang="en-US" sz="3600" err="1">
                <a:solidFill>
                  <a:schemeClr val="accent6"/>
                </a:solidFill>
                <a:latin typeface="Georgia Pro Black"/>
              </a:rPr>
              <a:t>profion</a:t>
            </a:r>
            <a:r>
              <a:rPr lang="en-US" sz="3600" dirty="0">
                <a:solidFill>
                  <a:schemeClr val="accent6"/>
                </a:solidFill>
                <a:latin typeface="Georgia Pro Black"/>
              </a:rPr>
              <a:t> / </a:t>
            </a:r>
            <a:r>
              <a:rPr lang="en-US" sz="3600" dirty="0">
                <a:solidFill>
                  <a:schemeClr val="accent6">
                    <a:lumMod val="60000"/>
                    <a:lumOff val="40000"/>
                  </a:schemeClr>
                </a:solidFill>
                <a:latin typeface="Georgia Pro Black"/>
              </a:rPr>
              <a:t>test conditions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9E9C61-305E-4092-BAFE-8AF6E01642C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84760" y="2037984"/>
            <a:ext cx="5835040" cy="4713056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342900" indent="-342900">
              <a:buFont typeface="Arial,Sans-Serif" panose="020B0604020202020204" pitchFamily="34" charset="0"/>
            </a:pPr>
            <a:r>
              <a:rPr lang="en-US" sz="2400" b="1" dirty="0" err="1">
                <a:solidFill>
                  <a:schemeClr val="accent6"/>
                </a:solidFill>
                <a:latin typeface="Georgia Pro Black"/>
              </a:rPr>
              <a:t>Blwyddyn</a:t>
            </a:r>
            <a:r>
              <a:rPr lang="en-US" sz="2400" b="1" dirty="0">
                <a:solidFill>
                  <a:schemeClr val="accent6"/>
                </a:solidFill>
                <a:latin typeface="Georgia Pro Black"/>
              </a:rPr>
              <a:t> 2  - </a:t>
            </a:r>
            <a:r>
              <a:rPr lang="en-US" sz="2400" b="1" dirty="0" err="1">
                <a:solidFill>
                  <a:schemeClr val="accent6"/>
                </a:solidFill>
                <a:latin typeface="Georgia Pro Black"/>
              </a:rPr>
              <a:t>Darllen</a:t>
            </a:r>
            <a:r>
              <a:rPr lang="en-US" sz="2400" b="1" dirty="0">
                <a:solidFill>
                  <a:schemeClr val="accent6"/>
                </a:solidFill>
                <a:latin typeface="Georgia Pro Black"/>
              </a:rPr>
              <a:t> </a:t>
            </a:r>
            <a:r>
              <a:rPr lang="en-US" sz="2400" b="1" dirty="0" err="1">
                <a:solidFill>
                  <a:schemeClr val="accent6"/>
                </a:solidFill>
                <a:latin typeface="Georgia Pro Black"/>
              </a:rPr>
              <a:t>Cymraeg</a:t>
            </a:r>
            <a:r>
              <a:rPr lang="en-US" sz="2400" b="1" dirty="0">
                <a:solidFill>
                  <a:schemeClr val="accent6"/>
                </a:solidFill>
                <a:latin typeface="Georgia Pro Black"/>
              </a:rPr>
              <a:t> a </a:t>
            </a:r>
            <a:r>
              <a:rPr lang="en-US" sz="2400" b="1" dirty="0" err="1">
                <a:solidFill>
                  <a:schemeClr val="accent6"/>
                </a:solidFill>
                <a:latin typeface="Georgia Pro Black"/>
              </a:rPr>
              <a:t>Rhifedd</a:t>
            </a:r>
            <a:r>
              <a:rPr lang="en-US" sz="2400" b="1" dirty="0">
                <a:solidFill>
                  <a:schemeClr val="accent6"/>
                </a:solidFill>
                <a:latin typeface="Georgia Pro Black"/>
              </a:rPr>
              <a:t> (</a:t>
            </a:r>
            <a:r>
              <a:rPr lang="en-US" sz="2400" b="1" dirty="0" err="1">
                <a:solidFill>
                  <a:schemeClr val="accent6"/>
                </a:solidFill>
                <a:latin typeface="Georgia Pro Black"/>
              </a:rPr>
              <a:t>gweithdrefnol</a:t>
            </a:r>
            <a:r>
              <a:rPr lang="en-US" sz="2400" b="1" dirty="0">
                <a:solidFill>
                  <a:schemeClr val="accent6"/>
                </a:solidFill>
                <a:latin typeface="Georgia Pro Black"/>
              </a:rPr>
              <a:t>)</a:t>
            </a:r>
            <a:endParaRPr lang="en-US" sz="2400" dirty="0">
              <a:ea typeface="+mn-lt"/>
              <a:cs typeface="+mn-lt"/>
            </a:endParaRPr>
          </a:p>
          <a:p>
            <a:pPr marL="742950" lvl="1">
              <a:buFont typeface="Arial,Sans-Serif" panose="020B0604020202020204" pitchFamily="34" charset="0"/>
            </a:pPr>
            <a:r>
              <a:rPr lang="en-US" sz="2400" b="1" dirty="0" err="1">
                <a:solidFill>
                  <a:schemeClr val="accent6"/>
                </a:solidFill>
                <a:latin typeface="Georgia Pro Black"/>
              </a:rPr>
              <a:t>Grwpiau</a:t>
            </a:r>
            <a:r>
              <a:rPr lang="en-US" sz="2400" b="1" dirty="0">
                <a:solidFill>
                  <a:schemeClr val="accent6"/>
                </a:solidFill>
                <a:latin typeface="Georgia Pro Black"/>
              </a:rPr>
              <a:t> o 6 </a:t>
            </a:r>
            <a:r>
              <a:rPr lang="en-US" sz="2400" b="1" dirty="0" err="1">
                <a:solidFill>
                  <a:schemeClr val="accent6"/>
                </a:solidFill>
                <a:latin typeface="Georgia Pro Black"/>
              </a:rPr>
              <a:t>i</a:t>
            </a:r>
            <a:r>
              <a:rPr lang="en-US" sz="2400" b="1" dirty="0">
                <a:solidFill>
                  <a:schemeClr val="accent6"/>
                </a:solidFill>
                <a:latin typeface="Georgia Pro Black"/>
              </a:rPr>
              <a:t> 8 </a:t>
            </a:r>
            <a:r>
              <a:rPr lang="en-US" sz="2400" b="1" dirty="0" err="1">
                <a:solidFill>
                  <a:schemeClr val="accent6"/>
                </a:solidFill>
                <a:latin typeface="Georgia Pro Black"/>
              </a:rPr>
              <a:t>disgybl</a:t>
            </a:r>
            <a:r>
              <a:rPr lang="en-US" sz="2400" b="1" dirty="0">
                <a:solidFill>
                  <a:schemeClr val="accent6"/>
                </a:solidFill>
                <a:latin typeface="Georgia Pro Black"/>
              </a:rPr>
              <a:t>.</a:t>
            </a:r>
            <a:endParaRPr lang="en-US" sz="2400" dirty="0">
              <a:ea typeface="+mn-lt"/>
              <a:cs typeface="+mn-lt"/>
            </a:endParaRPr>
          </a:p>
          <a:p>
            <a:pPr marL="742950" lvl="1">
              <a:buFont typeface="Arial,Sans-Serif" panose="020B0604020202020204" pitchFamily="34" charset="0"/>
            </a:pPr>
            <a:r>
              <a:rPr lang="en-US" sz="2400" b="1" dirty="0" err="1">
                <a:solidFill>
                  <a:schemeClr val="accent6"/>
                </a:solidFill>
                <a:latin typeface="Georgia Pro Black"/>
              </a:rPr>
              <a:t>Dosbarth</a:t>
            </a:r>
            <a:endParaRPr lang="en-US" sz="2400" dirty="0">
              <a:ea typeface="+mn-lt"/>
              <a:cs typeface="+mn-lt"/>
            </a:endParaRPr>
          </a:p>
          <a:p>
            <a:pPr marL="742950" lvl="1">
              <a:buFont typeface="Arial,Sans-Serif" panose="020B0604020202020204" pitchFamily="34" charset="0"/>
            </a:pPr>
            <a:endParaRPr lang="en-US" sz="2400" dirty="0">
              <a:ea typeface="+mn-lt"/>
              <a:cs typeface="+mn-lt"/>
            </a:endParaRPr>
          </a:p>
          <a:p>
            <a:pPr marL="285750" indent="-285750">
              <a:buFont typeface="Arial,Sans-Serif" panose="020B0604020202020204" pitchFamily="34" charset="0"/>
            </a:pPr>
            <a:r>
              <a:rPr lang="en-US" sz="2400" b="1" dirty="0" err="1">
                <a:solidFill>
                  <a:schemeClr val="accent6"/>
                </a:solidFill>
                <a:latin typeface="Georgia Pro Black"/>
              </a:rPr>
              <a:t>Blwyddyn</a:t>
            </a:r>
            <a:r>
              <a:rPr lang="en-US" sz="2400" b="1" dirty="0">
                <a:solidFill>
                  <a:schemeClr val="accent6"/>
                </a:solidFill>
                <a:latin typeface="Georgia Pro Black"/>
              </a:rPr>
              <a:t> 3 </a:t>
            </a:r>
            <a:r>
              <a:rPr lang="en-US" sz="2400" b="1" dirty="0" err="1">
                <a:solidFill>
                  <a:schemeClr val="accent6"/>
                </a:solidFill>
                <a:latin typeface="Georgia Pro Black"/>
              </a:rPr>
              <a:t>i</a:t>
            </a:r>
            <a:r>
              <a:rPr lang="en-US" sz="2400" b="1" dirty="0">
                <a:solidFill>
                  <a:schemeClr val="accent6"/>
                </a:solidFill>
                <a:latin typeface="Georgia Pro Black"/>
              </a:rPr>
              <a:t> 6</a:t>
            </a:r>
            <a:endParaRPr lang="en-US" sz="2400" dirty="0">
              <a:ea typeface="+mn-lt"/>
              <a:cs typeface="+mn-lt"/>
            </a:endParaRPr>
          </a:p>
          <a:p>
            <a:pPr marL="742950" lvl="1">
              <a:buFont typeface="Arial,Sans-Serif" panose="020B0604020202020204" pitchFamily="34" charset="0"/>
            </a:pPr>
            <a:r>
              <a:rPr lang="en-US" sz="2400" b="1" dirty="0" err="1">
                <a:solidFill>
                  <a:schemeClr val="accent6"/>
                </a:solidFill>
                <a:latin typeface="Georgia Pro Black"/>
              </a:rPr>
              <a:t>Dosbarth</a:t>
            </a:r>
            <a:endParaRPr lang="en-US" sz="2400" dirty="0">
              <a:ea typeface="+mn-lt"/>
              <a:cs typeface="+mn-lt"/>
            </a:endParaRPr>
          </a:p>
          <a:p>
            <a:pPr marL="285750" indent="-285750">
              <a:buFont typeface="Arial,Sans-Serif" panose="020B0604020202020204" pitchFamily="34" charset="0"/>
            </a:pPr>
            <a:endParaRPr lang="en-US" sz="2400" dirty="0">
              <a:ea typeface="+mn-lt"/>
              <a:cs typeface="+mn-lt"/>
            </a:endParaRPr>
          </a:p>
          <a:p>
            <a:pPr marL="285750" indent="-285750">
              <a:buFont typeface="Arial,Sans-Serif" panose="020B0604020202020204" pitchFamily="34" charset="0"/>
            </a:pPr>
            <a:r>
              <a:rPr lang="en-US" sz="2400" b="1" dirty="0" err="1">
                <a:solidFill>
                  <a:schemeClr val="accent6"/>
                </a:solidFill>
                <a:latin typeface="Georgia Pro Black"/>
              </a:rPr>
              <a:t>Amser</a:t>
            </a:r>
            <a:endParaRPr lang="en-US" sz="2400" dirty="0">
              <a:ea typeface="+mn-lt"/>
              <a:cs typeface="+mn-lt"/>
            </a:endParaRPr>
          </a:p>
          <a:p>
            <a:pPr marL="742950" lvl="1">
              <a:buFont typeface="Arial,Sans-Serif" panose="020B0604020202020204" pitchFamily="34" charset="0"/>
            </a:pPr>
            <a:r>
              <a:rPr lang="en-US" sz="2400" b="1" dirty="0" err="1">
                <a:solidFill>
                  <a:schemeClr val="accent6"/>
                </a:solidFill>
                <a:latin typeface="Georgia Pro Black"/>
              </a:rPr>
              <a:t>Darllen</a:t>
            </a:r>
            <a:r>
              <a:rPr lang="en-US" sz="2400" b="1" dirty="0">
                <a:solidFill>
                  <a:schemeClr val="accent6"/>
                </a:solidFill>
                <a:latin typeface="Georgia Pro Black"/>
              </a:rPr>
              <a:t> - 35 </a:t>
            </a:r>
            <a:r>
              <a:rPr lang="en-US" sz="2400" b="1" dirty="0" err="1">
                <a:solidFill>
                  <a:schemeClr val="accent6"/>
                </a:solidFill>
                <a:latin typeface="Georgia Pro Black"/>
              </a:rPr>
              <a:t>i</a:t>
            </a:r>
            <a:r>
              <a:rPr lang="en-US" sz="2400" b="1" dirty="0">
                <a:solidFill>
                  <a:schemeClr val="accent6"/>
                </a:solidFill>
                <a:latin typeface="Georgia Pro Black"/>
              </a:rPr>
              <a:t> 45 </a:t>
            </a:r>
            <a:r>
              <a:rPr lang="en-US" sz="2400" b="1" dirty="0" err="1">
                <a:solidFill>
                  <a:schemeClr val="accent6"/>
                </a:solidFill>
                <a:latin typeface="Georgia Pro Black"/>
              </a:rPr>
              <a:t>munud</a:t>
            </a:r>
            <a:endParaRPr lang="en-US" sz="2400" dirty="0">
              <a:ea typeface="+mn-lt"/>
              <a:cs typeface="+mn-lt"/>
            </a:endParaRPr>
          </a:p>
          <a:p>
            <a:pPr marL="742950" lvl="1">
              <a:buFont typeface="Arial,Sans-Serif" panose="020B0604020202020204" pitchFamily="34" charset="0"/>
            </a:pPr>
            <a:r>
              <a:rPr lang="en-US" sz="2400" b="1" dirty="0" err="1">
                <a:solidFill>
                  <a:schemeClr val="accent6"/>
                </a:solidFill>
                <a:latin typeface="Georgia Pro Black"/>
              </a:rPr>
              <a:t>Rhifedd</a:t>
            </a:r>
            <a:r>
              <a:rPr lang="en-US" sz="2400" b="1" dirty="0">
                <a:solidFill>
                  <a:schemeClr val="accent6"/>
                </a:solidFill>
                <a:latin typeface="Georgia Pro Black"/>
              </a:rPr>
              <a:t> – 20 </a:t>
            </a:r>
            <a:r>
              <a:rPr lang="en-US" sz="2400" b="1" dirty="0" err="1">
                <a:solidFill>
                  <a:schemeClr val="accent6"/>
                </a:solidFill>
                <a:latin typeface="Georgia Pro Black"/>
              </a:rPr>
              <a:t>i</a:t>
            </a:r>
            <a:r>
              <a:rPr lang="en-US" sz="2400" b="1" dirty="0">
                <a:solidFill>
                  <a:schemeClr val="accent6"/>
                </a:solidFill>
                <a:latin typeface="Georgia Pro Black"/>
              </a:rPr>
              <a:t> 40 </a:t>
            </a:r>
            <a:r>
              <a:rPr lang="en-US" sz="2400" b="1" dirty="0" err="1">
                <a:solidFill>
                  <a:schemeClr val="accent6"/>
                </a:solidFill>
                <a:latin typeface="Georgia Pro Black"/>
              </a:rPr>
              <a:t>munud</a:t>
            </a:r>
            <a:endParaRPr lang="en-US" dirty="0"/>
          </a:p>
          <a:p>
            <a:endParaRPr lang="en-US" sz="2400" b="1" dirty="0">
              <a:solidFill>
                <a:schemeClr val="accent6"/>
              </a:solidFill>
              <a:latin typeface="Georgia Pro Black"/>
            </a:endParaRPr>
          </a:p>
          <a:p>
            <a:pPr lvl="1" indent="0"/>
            <a:endParaRPr lang="en-US" sz="2400" b="1" dirty="0">
              <a:solidFill>
                <a:schemeClr val="accent6"/>
              </a:solidFill>
              <a:latin typeface="Georgia Pro Black"/>
            </a:endParaRPr>
          </a:p>
          <a:p>
            <a:pPr lvl="1" indent="0"/>
            <a:endParaRPr lang="en-US" sz="2400" b="1" dirty="0">
              <a:solidFill>
                <a:schemeClr val="accent6"/>
              </a:solidFill>
              <a:latin typeface="Georgia Pro Black"/>
            </a:endParaRPr>
          </a:p>
          <a:p>
            <a:endParaRPr lang="en-US" sz="2400" b="1" dirty="0">
              <a:solidFill>
                <a:schemeClr val="accent6"/>
              </a:solidFill>
              <a:latin typeface="Georgia Pro Black"/>
            </a:endParaRPr>
          </a:p>
          <a:p>
            <a:pPr lvl="1" indent="0"/>
            <a:endParaRPr lang="en-US" sz="2400" b="1" dirty="0">
              <a:solidFill>
                <a:srgbClr val="4A9BDC"/>
              </a:solidFill>
              <a:latin typeface="Georgia Pro Black"/>
            </a:endParaRPr>
          </a:p>
          <a:p>
            <a:pPr lvl="1" indent="0"/>
            <a:endParaRPr lang="en-US" dirty="0"/>
          </a:p>
          <a:p>
            <a:pPr lvl="1" indent="0"/>
            <a:endParaRPr lang="en-US" dirty="0"/>
          </a:p>
          <a:p>
            <a:pPr lvl="1" indent="0"/>
            <a:endParaRPr lang="en-US" dirty="0"/>
          </a:p>
          <a:p>
            <a:pPr lvl="1" indent="0"/>
            <a:endParaRPr lang="en-US" dirty="0"/>
          </a:p>
          <a:p>
            <a:pPr lvl="1" indent="0">
              <a:buNone/>
            </a:pPr>
            <a:endParaRPr lang="en-US" dirty="0"/>
          </a:p>
          <a:p>
            <a:pPr lvl="1" indent="0"/>
            <a:endParaRPr lang="en-US" dirty="0"/>
          </a:p>
          <a:p>
            <a:pPr lvl="1" indent="0"/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0A1F17F-9776-4FB8-999B-2719F21C56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49652" y="2194559"/>
            <a:ext cx="5720219" cy="455648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/>
            <a:r>
              <a:rPr lang="en-US" sz="2400" b="1">
                <a:solidFill>
                  <a:schemeClr val="accent6">
                    <a:lumMod val="60000"/>
                    <a:lumOff val="40000"/>
                  </a:schemeClr>
                </a:solidFill>
                <a:latin typeface="Georgia Pro Black"/>
              </a:rPr>
              <a:t>Year 2 – Welsh Reading and Numeracy (procedural) </a:t>
            </a:r>
            <a:endParaRPr lang="en-US" sz="2400" b="1">
              <a:solidFill>
                <a:schemeClr val="accent6">
                  <a:lumMod val="60000"/>
                  <a:lumOff val="40000"/>
                </a:schemeClr>
              </a:solidFill>
              <a:latin typeface="Georgia Pro Black"/>
              <a:ea typeface="+mn-lt"/>
              <a:cs typeface="+mn-lt"/>
            </a:endParaRPr>
          </a:p>
          <a:p>
            <a:pPr lvl="1" indent="0"/>
            <a:r>
              <a:rPr lang="en-US" sz="2400" b="1">
                <a:solidFill>
                  <a:schemeClr val="accent6">
                    <a:lumMod val="60000"/>
                    <a:lumOff val="40000"/>
                  </a:schemeClr>
                </a:solidFill>
                <a:latin typeface="Georgia Pro Black"/>
              </a:rPr>
              <a:t>Groups of 6 to 8 pupils.</a:t>
            </a:r>
            <a:endParaRPr lang="en-US" sz="2400">
              <a:solidFill>
                <a:schemeClr val="accent6">
                  <a:lumMod val="60000"/>
                  <a:lumOff val="40000"/>
                </a:schemeClr>
              </a:solidFill>
              <a:latin typeface="Georgia Pro Black"/>
              <a:ea typeface="+mn-lt"/>
              <a:cs typeface="+mn-lt"/>
            </a:endParaRPr>
          </a:p>
          <a:p>
            <a:pPr lvl="1" indent="0"/>
            <a:r>
              <a:rPr lang="en-US" sz="2400" b="1">
                <a:solidFill>
                  <a:schemeClr val="accent6">
                    <a:lumMod val="60000"/>
                    <a:lumOff val="40000"/>
                  </a:schemeClr>
                </a:solidFill>
                <a:latin typeface="Georgia Pro Black"/>
                <a:ea typeface="+mn-lt"/>
                <a:cs typeface="+mn-lt"/>
              </a:rPr>
              <a:t>Classroom</a:t>
            </a:r>
          </a:p>
          <a:p>
            <a:pPr marL="457200" lvl="1" indent="0">
              <a:buNone/>
            </a:pPr>
            <a:endParaRPr lang="en-US" sz="2400" dirty="0">
              <a:solidFill>
                <a:schemeClr val="accent6">
                  <a:lumMod val="60000"/>
                  <a:lumOff val="40000"/>
                </a:schemeClr>
              </a:solidFill>
              <a:ea typeface="+mn-lt"/>
              <a:cs typeface="+mn-lt"/>
            </a:endParaRPr>
          </a:p>
          <a:p>
            <a:pPr>
              <a:buFont typeface="Arial"/>
              <a:buChar char="•"/>
            </a:pPr>
            <a:r>
              <a:rPr lang="en-US" sz="2400" b="1">
                <a:solidFill>
                  <a:schemeClr val="accent6">
                    <a:lumMod val="60000"/>
                    <a:lumOff val="40000"/>
                  </a:schemeClr>
                </a:solidFill>
                <a:latin typeface="Georgia Pro Black"/>
              </a:rPr>
              <a:t>Years 3 to 6</a:t>
            </a:r>
            <a:endParaRPr lang="en-US" sz="2400" dirty="0">
              <a:solidFill>
                <a:schemeClr val="accent6">
                  <a:lumMod val="60000"/>
                  <a:lumOff val="40000"/>
                </a:schemeClr>
              </a:solidFill>
              <a:ea typeface="+mn-lt"/>
              <a:cs typeface="+mn-lt"/>
            </a:endParaRPr>
          </a:p>
          <a:p>
            <a:pPr marL="971550" lvl="1" indent="0">
              <a:buFont typeface="Arial"/>
              <a:buChar char="•"/>
            </a:pPr>
            <a:r>
              <a:rPr lang="en-US" sz="2400" b="1">
                <a:solidFill>
                  <a:schemeClr val="accent6">
                    <a:lumMod val="60000"/>
                    <a:lumOff val="40000"/>
                  </a:schemeClr>
                </a:solidFill>
                <a:latin typeface="Georgia Pro Black"/>
              </a:rPr>
              <a:t>Classroom</a:t>
            </a:r>
            <a:endParaRPr lang="en-US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pPr lvl="1" indent="0">
              <a:buNone/>
            </a:pPr>
            <a:endParaRPr lang="en-US" sz="2400" b="1" dirty="0">
              <a:solidFill>
                <a:schemeClr val="accent6">
                  <a:lumMod val="60000"/>
                  <a:lumOff val="40000"/>
                </a:schemeClr>
              </a:solidFill>
              <a:latin typeface="Georgia Pro Black"/>
            </a:endParaRPr>
          </a:p>
          <a:p>
            <a:r>
              <a:rPr lang="en-US" sz="2400" b="1">
                <a:solidFill>
                  <a:schemeClr val="accent6">
                    <a:lumMod val="60000"/>
                    <a:lumOff val="40000"/>
                  </a:schemeClr>
                </a:solidFill>
                <a:latin typeface="Georgia Pro Black"/>
              </a:rPr>
              <a:t>Time</a:t>
            </a:r>
            <a:endParaRPr lang="en-US" sz="240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pPr lvl="1" indent="0"/>
            <a:r>
              <a:rPr lang="en-US" sz="2400" b="1">
                <a:solidFill>
                  <a:schemeClr val="accent6">
                    <a:lumMod val="60000"/>
                    <a:lumOff val="40000"/>
                  </a:schemeClr>
                </a:solidFill>
                <a:latin typeface="Georgia Pro Black"/>
              </a:rPr>
              <a:t>Reading - 35 to 45 mins</a:t>
            </a:r>
            <a:endParaRPr lang="en-US" sz="2400">
              <a:solidFill>
                <a:schemeClr val="accent6">
                  <a:lumMod val="60000"/>
                  <a:lumOff val="40000"/>
                </a:schemeClr>
              </a:solidFill>
              <a:ea typeface="+mn-lt"/>
              <a:cs typeface="+mn-lt"/>
            </a:endParaRPr>
          </a:p>
          <a:p>
            <a:pPr lvl="1" indent="0"/>
            <a:r>
              <a:rPr lang="en-US" sz="2400" b="1">
                <a:solidFill>
                  <a:schemeClr val="accent6">
                    <a:lumMod val="60000"/>
                    <a:lumOff val="40000"/>
                  </a:schemeClr>
                </a:solidFill>
                <a:latin typeface="Georgia Pro Black"/>
              </a:rPr>
              <a:t>Numeracy – 20 to 40 mins</a:t>
            </a:r>
            <a:endParaRPr lang="en-US" sz="2400">
              <a:solidFill>
                <a:schemeClr val="accent6">
                  <a:lumMod val="60000"/>
                  <a:lumOff val="40000"/>
                </a:schemeClr>
              </a:solidFill>
              <a:ea typeface="+mn-lt"/>
              <a:cs typeface="+mn-lt"/>
            </a:endParaRPr>
          </a:p>
          <a:p>
            <a:pPr lvl="1"/>
            <a:endParaRPr lang="en-US" sz="2400" dirty="0">
              <a:solidFill>
                <a:srgbClr val="FFFFFF"/>
              </a:solidFill>
              <a:latin typeface="Georgia Pro Black"/>
            </a:endParaRPr>
          </a:p>
          <a:p>
            <a:pPr marL="457200" lvl="1" indent="0">
              <a:buNone/>
            </a:pPr>
            <a:endParaRPr lang="en-US" sz="2400" dirty="0">
              <a:solidFill>
                <a:srgbClr val="FFFFFF"/>
              </a:solidFill>
              <a:latin typeface="Georgia Pro Black"/>
            </a:endParaRPr>
          </a:p>
          <a:p>
            <a:endParaRPr lang="en-US" sz="2400" b="1" dirty="0">
              <a:solidFill>
                <a:schemeClr val="accent6"/>
              </a:solidFill>
              <a:latin typeface="Georgia Pro Black"/>
              <a:ea typeface="+mn-lt"/>
              <a:cs typeface="+mn-lt"/>
            </a:endParaRPr>
          </a:p>
          <a:p>
            <a:pPr lvl="1" indent="0">
              <a:buNone/>
            </a:pPr>
            <a:endParaRPr lang="en-US" sz="2400" dirty="0">
              <a:latin typeface="Georgia Pro Black"/>
              <a:ea typeface="+mn-lt"/>
              <a:cs typeface="+mn-lt"/>
            </a:endParaRP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3A97707-803C-4E80-82E0-7F4C74458A1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094" t="3940" r="12264" b="6364"/>
          <a:stretch/>
        </p:blipFill>
        <p:spPr>
          <a:xfrm>
            <a:off x="21399" y="0"/>
            <a:ext cx="1140651" cy="1096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3656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43FF4-A22F-4690-8E9E-C522CD0DF8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66527" y="647757"/>
            <a:ext cx="7324724" cy="1293028"/>
          </a:xfrm>
        </p:spPr>
        <p:txBody>
          <a:bodyPr>
            <a:normAutofit/>
          </a:bodyPr>
          <a:lstStyle/>
          <a:p>
            <a:pPr algn="ctr"/>
            <a:r>
              <a:rPr lang="en-US" dirty="0" err="1">
                <a:solidFill>
                  <a:schemeClr val="accent6"/>
                </a:solidFill>
                <a:latin typeface="Georgia Pro Black"/>
              </a:rPr>
              <a:t>Cynnydd</a:t>
            </a:r>
            <a:r>
              <a:rPr lang="en-US" dirty="0">
                <a:solidFill>
                  <a:schemeClr val="accent6"/>
                </a:solidFill>
                <a:latin typeface="Georgia Pro Black"/>
              </a:rPr>
              <a:t> ac </a:t>
            </a:r>
            <a:r>
              <a:rPr lang="en-US" dirty="0" err="1">
                <a:solidFill>
                  <a:schemeClr val="accent6"/>
                </a:solidFill>
                <a:latin typeface="Georgia Pro Black"/>
              </a:rPr>
              <a:t>Adborth</a:t>
            </a:r>
            <a:r>
              <a:rPr lang="en-US" dirty="0">
                <a:solidFill>
                  <a:schemeClr val="accent6"/>
                </a:solidFill>
                <a:latin typeface="Georgia Pro Black"/>
              </a:rPr>
              <a:t> / </a:t>
            </a:r>
            <a:r>
              <a:rPr lang="en-US" dirty="0">
                <a:solidFill>
                  <a:schemeClr val="accent6">
                    <a:lumMod val="60000"/>
                    <a:lumOff val="40000"/>
                  </a:schemeClr>
                </a:solidFill>
                <a:latin typeface="Georgia Pro Black"/>
              </a:rPr>
              <a:t>Progress and feedback</a:t>
            </a:r>
            <a:endParaRPr lang="en-US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4892791C-DDE3-4E78-B583-C5F561E1FB0B}"/>
              </a:ext>
            </a:extLst>
          </p:cNvPr>
          <p:cNvGrpSpPr/>
          <p:nvPr/>
        </p:nvGrpSpPr>
        <p:grpSpPr>
          <a:xfrm>
            <a:off x="402921" y="421881"/>
            <a:ext cx="4366038" cy="6053016"/>
            <a:chOff x="402921" y="421881"/>
            <a:chExt cx="4366038" cy="6053016"/>
          </a:xfrm>
        </p:grpSpPr>
        <p:pic>
          <p:nvPicPr>
            <p:cNvPr id="3" name="Picture 3" descr="A screenshot of a cell phone&#10;&#10;Description generated with very high confidence">
              <a:extLst>
                <a:ext uri="{FF2B5EF4-FFF2-40B4-BE49-F238E27FC236}">
                  <a16:creationId xmlns:a16="http://schemas.microsoft.com/office/drawing/2014/main" id="{F76B076D-C42F-4B29-9EB8-4CE705CC946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02921" y="421881"/>
              <a:ext cx="4358264" cy="2993848"/>
            </a:xfrm>
            <a:prstGeom prst="rect">
              <a:avLst/>
            </a:prstGeom>
          </p:spPr>
        </p:pic>
        <p:pic>
          <p:nvPicPr>
            <p:cNvPr id="5" name="Picture 5" descr="A screenshot of a cell phone&#10;&#10;Description generated with very high confidence">
              <a:extLst>
                <a:ext uri="{FF2B5EF4-FFF2-40B4-BE49-F238E27FC236}">
                  <a16:creationId xmlns:a16="http://schemas.microsoft.com/office/drawing/2014/main" id="{9AC9F42E-0C2D-4544-BC76-D2A51338F88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10695" y="3416328"/>
              <a:ext cx="4358264" cy="3058569"/>
            </a:xfrm>
            <a:prstGeom prst="rect">
              <a:avLst/>
            </a:prstGeom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4B4B6B6B-222A-4CD9-B12E-74481ED3BD66}"/>
                </a:ext>
              </a:extLst>
            </p:cNvPr>
            <p:cNvSpPr txBox="1"/>
            <p:nvPr/>
          </p:nvSpPr>
          <p:spPr>
            <a:xfrm>
              <a:off x="537512" y="1116525"/>
              <a:ext cx="3296432" cy="253916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algn="l"/>
              <a:r>
                <a:rPr lang="en-US" sz="1050"/>
                <a:t>Click to add text</a:t>
              </a: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FA3C8F6F-3419-4970-BFE5-A5136581B542}"/>
              </a:ext>
            </a:extLst>
          </p:cNvPr>
          <p:cNvSpPr txBox="1"/>
          <p:nvPr/>
        </p:nvSpPr>
        <p:spPr>
          <a:xfrm>
            <a:off x="4885305" y="2699735"/>
            <a:ext cx="3265592" cy="378565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>
                <a:solidFill>
                  <a:schemeClr val="accent6"/>
                </a:solidFill>
                <a:latin typeface="Georgia Pro Black"/>
              </a:rPr>
              <a:t>Disgybl i dderbyn adborth o'r athro yna bydd modd i'r rhieni logio ymlaen i gyfrif Hwb y disgybl er mwyn darllen yr adroddiad. 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BDA78E5-D10C-4450-8C4F-11558876C174}"/>
              </a:ext>
            </a:extLst>
          </p:cNvPr>
          <p:cNvSpPr txBox="1"/>
          <p:nvPr/>
        </p:nvSpPr>
        <p:spPr>
          <a:xfrm>
            <a:off x="8812024" y="2616228"/>
            <a:ext cx="3161208" cy="415498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>
                <a:solidFill>
                  <a:schemeClr val="accent6">
                    <a:lumMod val="60000"/>
                    <a:lumOff val="40000"/>
                  </a:schemeClr>
                </a:solidFill>
                <a:latin typeface="Georgia Pro Black"/>
              </a:rPr>
              <a:t>Pupil will receive feedback from the class teacher and parents will be able to log on to the HWB account to read the report.  </a:t>
            </a:r>
          </a:p>
        </p:txBody>
      </p:sp>
    </p:spTree>
    <p:extLst>
      <p:ext uri="{BB962C8B-B14F-4D97-AF65-F5344CB8AC3E}">
        <p14:creationId xmlns:p14="http://schemas.microsoft.com/office/powerpoint/2010/main" val="34141413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4892791C-DDE3-4E78-B583-C5F561E1FB0B}"/>
              </a:ext>
            </a:extLst>
          </p:cNvPr>
          <p:cNvGrpSpPr/>
          <p:nvPr/>
        </p:nvGrpSpPr>
        <p:grpSpPr>
          <a:xfrm>
            <a:off x="195102" y="525790"/>
            <a:ext cx="4366038" cy="6053016"/>
            <a:chOff x="402921" y="421881"/>
            <a:chExt cx="4366038" cy="6053016"/>
          </a:xfrm>
        </p:grpSpPr>
        <p:pic>
          <p:nvPicPr>
            <p:cNvPr id="3" name="Picture 3" descr="A screenshot of a cell phone&#10;&#10;Description generated with very high confidence">
              <a:extLst>
                <a:ext uri="{FF2B5EF4-FFF2-40B4-BE49-F238E27FC236}">
                  <a16:creationId xmlns:a16="http://schemas.microsoft.com/office/drawing/2014/main" id="{F76B076D-C42F-4B29-9EB8-4CE705CC946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02921" y="421881"/>
              <a:ext cx="4358264" cy="2993848"/>
            </a:xfrm>
            <a:prstGeom prst="rect">
              <a:avLst/>
            </a:prstGeom>
          </p:spPr>
        </p:pic>
        <p:pic>
          <p:nvPicPr>
            <p:cNvPr id="5" name="Picture 5" descr="A screenshot of a cell phone&#10;&#10;Description generated with very high confidence">
              <a:extLst>
                <a:ext uri="{FF2B5EF4-FFF2-40B4-BE49-F238E27FC236}">
                  <a16:creationId xmlns:a16="http://schemas.microsoft.com/office/drawing/2014/main" id="{9AC9F42E-0C2D-4544-BC76-D2A51338F88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10695" y="3416328"/>
              <a:ext cx="4358264" cy="3058569"/>
            </a:xfrm>
            <a:prstGeom prst="rect">
              <a:avLst/>
            </a:prstGeom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4B4B6B6B-222A-4CD9-B12E-74481ED3BD66}"/>
                </a:ext>
              </a:extLst>
            </p:cNvPr>
            <p:cNvSpPr txBox="1"/>
            <p:nvPr/>
          </p:nvSpPr>
          <p:spPr>
            <a:xfrm>
              <a:off x="537512" y="1116525"/>
              <a:ext cx="3296432" cy="253916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algn="l"/>
              <a:r>
                <a:rPr lang="en-US" sz="1050"/>
                <a:t>Click to add text</a:t>
              </a: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FA3C8F6F-3419-4970-BFE5-A5136581B542}"/>
              </a:ext>
            </a:extLst>
          </p:cNvPr>
          <p:cNvSpPr txBox="1"/>
          <p:nvPr/>
        </p:nvSpPr>
        <p:spPr>
          <a:xfrm>
            <a:off x="4994276" y="1530639"/>
            <a:ext cx="7084290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 dirty="0" err="1">
                <a:solidFill>
                  <a:schemeClr val="accent6"/>
                </a:solidFill>
                <a:latin typeface="Georgia Pro Black"/>
              </a:rPr>
              <a:t>Sgôr</a:t>
            </a:r>
            <a:r>
              <a:rPr lang="en-US" sz="2400" dirty="0">
                <a:solidFill>
                  <a:schemeClr val="accent6"/>
                </a:solidFill>
                <a:latin typeface="Georgia Pro Black"/>
              </a:rPr>
              <a:t> y </a:t>
            </a:r>
            <a:r>
              <a:rPr lang="en-US" sz="2400" dirty="0" err="1">
                <a:solidFill>
                  <a:schemeClr val="accent6"/>
                </a:solidFill>
                <a:latin typeface="Georgia Pro Black"/>
              </a:rPr>
              <a:t>disgybl</a:t>
            </a:r>
            <a:r>
              <a:rPr lang="en-US" sz="2400" dirty="0">
                <a:solidFill>
                  <a:schemeClr val="accent6"/>
                </a:solidFill>
                <a:latin typeface="Georgia Pro Black"/>
              </a:rPr>
              <a:t> am </a:t>
            </a:r>
            <a:r>
              <a:rPr lang="en-US" sz="2400" dirty="0" err="1">
                <a:solidFill>
                  <a:schemeClr val="accent6"/>
                </a:solidFill>
                <a:latin typeface="Georgia Pro Black"/>
              </a:rPr>
              <a:t>eleni</a:t>
            </a:r>
            <a:r>
              <a:rPr lang="en-US" sz="2400" dirty="0">
                <a:solidFill>
                  <a:schemeClr val="accent6"/>
                </a:solidFill>
                <a:latin typeface="Georgia Pro Black"/>
              </a:rPr>
              <a:t> / </a:t>
            </a:r>
            <a:r>
              <a:rPr lang="en-US" sz="2400" dirty="0">
                <a:solidFill>
                  <a:schemeClr val="accent6">
                    <a:lumMod val="60000"/>
                    <a:lumOff val="40000"/>
                  </a:schemeClr>
                </a:solidFill>
                <a:latin typeface="Georgia Pro Black"/>
              </a:rPr>
              <a:t>This year's score.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BDA78E5-D10C-4450-8C4F-11558876C174}"/>
              </a:ext>
            </a:extLst>
          </p:cNvPr>
          <p:cNvSpPr txBox="1"/>
          <p:nvPr/>
        </p:nvSpPr>
        <p:spPr>
          <a:xfrm>
            <a:off x="5109732" y="5998730"/>
            <a:ext cx="691110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 dirty="0" err="1">
                <a:solidFill>
                  <a:schemeClr val="accent6"/>
                </a:solidFill>
                <a:latin typeface="Georgia Pro Black"/>
              </a:rPr>
              <a:t>Sgôr</a:t>
            </a:r>
            <a:r>
              <a:rPr lang="en-US" sz="2400" dirty="0">
                <a:solidFill>
                  <a:schemeClr val="accent6"/>
                </a:solidFill>
                <a:latin typeface="Georgia Pro Black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Georgia Pro Black"/>
              </a:rPr>
              <a:t>safonedig</a:t>
            </a:r>
            <a:r>
              <a:rPr lang="en-US" sz="2400" dirty="0">
                <a:solidFill>
                  <a:schemeClr val="accent6"/>
                </a:solidFill>
                <a:latin typeface="Georgia Pro Black"/>
              </a:rPr>
              <a:t> </a:t>
            </a:r>
            <a:r>
              <a:rPr lang="en-US" sz="2400" dirty="0">
                <a:solidFill>
                  <a:schemeClr val="accent6">
                    <a:lumMod val="60000"/>
                    <a:lumOff val="40000"/>
                  </a:schemeClr>
                </a:solidFill>
                <a:latin typeface="Georgia Pro Black"/>
              </a:rPr>
              <a:t>/ </a:t>
            </a:r>
            <a:r>
              <a:rPr lang="en-US" sz="24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Georgia Pro Black"/>
              </a:rPr>
              <a:t>Standardised</a:t>
            </a:r>
            <a:r>
              <a:rPr lang="en-US" sz="2400" dirty="0">
                <a:solidFill>
                  <a:schemeClr val="accent6">
                    <a:lumMod val="60000"/>
                    <a:lumOff val="40000"/>
                  </a:schemeClr>
                </a:solidFill>
                <a:latin typeface="Georgia Pro Black"/>
              </a:rPr>
              <a:t> score</a:t>
            </a: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C8C0E0CB-58A1-4CA1-81CA-B8F91B230688}"/>
              </a:ext>
            </a:extLst>
          </p:cNvPr>
          <p:cNvCxnSpPr/>
          <p:nvPr/>
        </p:nvCxnSpPr>
        <p:spPr>
          <a:xfrm flipH="1">
            <a:off x="2258292" y="1736436"/>
            <a:ext cx="2653144" cy="81049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17402013-42E1-4C7E-976E-37CC67B06283}"/>
              </a:ext>
            </a:extLst>
          </p:cNvPr>
          <p:cNvCxnSpPr>
            <a:cxnSpLocks/>
          </p:cNvCxnSpPr>
          <p:nvPr/>
        </p:nvCxnSpPr>
        <p:spPr>
          <a:xfrm flipH="1">
            <a:off x="2974110" y="6250709"/>
            <a:ext cx="2052781" cy="140854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6BE1B27A-1084-42EB-ACC6-1C8EF8D3BA34}"/>
              </a:ext>
            </a:extLst>
          </p:cNvPr>
          <p:cNvSpPr txBox="1"/>
          <p:nvPr/>
        </p:nvSpPr>
        <p:spPr>
          <a:xfrm>
            <a:off x="5005821" y="2419639"/>
            <a:ext cx="7372927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400">
                <a:solidFill>
                  <a:schemeClr val="accent6"/>
                </a:solidFill>
                <a:latin typeface="Georgia Pro Black"/>
              </a:rPr>
              <a:t>Ystod debygol y sgôr yn y dyfodol /</a:t>
            </a:r>
            <a:r>
              <a:rPr lang="en-US" sz="2400" dirty="0">
                <a:latin typeface="Georgia Pro Black"/>
              </a:rPr>
              <a:t> </a:t>
            </a:r>
            <a:r>
              <a:rPr lang="en-US" sz="2400">
                <a:solidFill>
                  <a:schemeClr val="accent6">
                    <a:lumMod val="60000"/>
                    <a:lumOff val="40000"/>
                  </a:schemeClr>
                </a:solidFill>
                <a:latin typeface="Georgia Pro Black"/>
              </a:rPr>
              <a:t>Likely range of scores in the future</a:t>
            </a:r>
            <a:endParaRPr lang="en-US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079D5E14-DB54-40B6-B3C5-5C3AA45BBEBC}"/>
              </a:ext>
            </a:extLst>
          </p:cNvPr>
          <p:cNvCxnSpPr>
            <a:cxnSpLocks/>
          </p:cNvCxnSpPr>
          <p:nvPr/>
        </p:nvCxnSpPr>
        <p:spPr>
          <a:xfrm flipH="1" flipV="1">
            <a:off x="3955473" y="2350654"/>
            <a:ext cx="1129145" cy="320962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2D66699F-91B0-4865-8DE1-4312584131B2}"/>
              </a:ext>
            </a:extLst>
          </p:cNvPr>
          <p:cNvSpPr txBox="1"/>
          <p:nvPr/>
        </p:nvSpPr>
        <p:spPr>
          <a:xfrm>
            <a:off x="5109730" y="3839729"/>
            <a:ext cx="6657109" cy="15696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400" dirty="0" err="1">
                <a:solidFill>
                  <a:schemeClr val="accent6"/>
                </a:solidFill>
                <a:latin typeface="Georgia Pro Black"/>
              </a:rPr>
              <a:t>Sgor</a:t>
            </a:r>
            <a:r>
              <a:rPr lang="en-US" sz="2400" dirty="0">
                <a:solidFill>
                  <a:schemeClr val="accent6"/>
                </a:solidFill>
                <a:latin typeface="Georgia Pro Black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Georgia Pro Black"/>
              </a:rPr>
              <a:t>cyfartalog</a:t>
            </a:r>
            <a:r>
              <a:rPr lang="en-US" sz="2400" dirty="0">
                <a:solidFill>
                  <a:schemeClr val="accent6"/>
                </a:solidFill>
                <a:latin typeface="Georgia Pro Black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Georgia Pro Black"/>
              </a:rPr>
              <a:t>disgyblion</a:t>
            </a:r>
            <a:r>
              <a:rPr lang="en-US" sz="2400" dirty="0">
                <a:solidFill>
                  <a:schemeClr val="accent6"/>
                </a:solidFill>
                <a:latin typeface="Georgia Pro Black"/>
              </a:rPr>
              <a:t> Cymru o </a:t>
            </a:r>
            <a:r>
              <a:rPr lang="en-US" sz="2400" dirty="0" err="1">
                <a:solidFill>
                  <a:schemeClr val="accent6"/>
                </a:solidFill>
                <a:latin typeface="Georgia Pro Black"/>
              </a:rPr>
              <a:t>fewn</a:t>
            </a:r>
            <a:r>
              <a:rPr lang="en-US" sz="2400" dirty="0">
                <a:solidFill>
                  <a:schemeClr val="accent6"/>
                </a:solidFill>
                <a:latin typeface="Georgia Pro Black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Georgia Pro Black"/>
              </a:rPr>
              <a:t>yr</a:t>
            </a:r>
            <a:r>
              <a:rPr lang="en-US" sz="2400" dirty="0">
                <a:solidFill>
                  <a:schemeClr val="accent6"/>
                </a:solidFill>
                <a:latin typeface="Georgia Pro Black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Georgia Pro Black"/>
              </a:rPr>
              <a:t>ystod</a:t>
            </a:r>
            <a:r>
              <a:rPr lang="en-US" sz="2400" dirty="0">
                <a:solidFill>
                  <a:schemeClr val="accent6"/>
                </a:solidFill>
                <a:latin typeface="Georgia Pro Black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Georgia Pro Black"/>
              </a:rPr>
              <a:t>oedran</a:t>
            </a:r>
            <a:r>
              <a:rPr lang="en-US" sz="2400" dirty="0">
                <a:solidFill>
                  <a:schemeClr val="accent6"/>
                </a:solidFill>
                <a:latin typeface="Georgia Pro Black"/>
              </a:rPr>
              <a:t> /</a:t>
            </a:r>
            <a:r>
              <a:rPr lang="en-US" sz="2400" dirty="0">
                <a:latin typeface="Georgia Pro Black"/>
              </a:rPr>
              <a:t> </a:t>
            </a:r>
            <a:r>
              <a:rPr lang="en-US" sz="2400" dirty="0">
                <a:solidFill>
                  <a:schemeClr val="accent6">
                    <a:lumMod val="60000"/>
                    <a:lumOff val="40000"/>
                  </a:schemeClr>
                </a:solidFill>
                <a:latin typeface="Georgia Pro Black"/>
              </a:rPr>
              <a:t>Average score for pupils within the age range in Wales. 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FDB55207-725A-4F50-9724-B36DB5549D4F}"/>
              </a:ext>
            </a:extLst>
          </p:cNvPr>
          <p:cNvCxnSpPr>
            <a:cxnSpLocks/>
          </p:cNvCxnSpPr>
          <p:nvPr/>
        </p:nvCxnSpPr>
        <p:spPr>
          <a:xfrm flipH="1" flipV="1">
            <a:off x="3435927" y="2800926"/>
            <a:ext cx="1694872" cy="1152235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itle 1">
            <a:extLst>
              <a:ext uri="{FF2B5EF4-FFF2-40B4-BE49-F238E27FC236}">
                <a16:creationId xmlns:a16="http://schemas.microsoft.com/office/drawing/2014/main" id="{1539287C-7813-4091-9786-77E54CF62BF6}"/>
              </a:ext>
            </a:extLst>
          </p:cNvPr>
          <p:cNvSpPr txBox="1">
            <a:spLocks/>
          </p:cNvSpPr>
          <p:nvPr/>
        </p:nvSpPr>
        <p:spPr>
          <a:xfrm>
            <a:off x="4772582" y="157155"/>
            <a:ext cx="7324724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 err="1">
                <a:solidFill>
                  <a:schemeClr val="accent6"/>
                </a:solidFill>
                <a:latin typeface="Georgia Pro Black"/>
              </a:rPr>
              <a:t>Cynnydd</a:t>
            </a:r>
            <a:r>
              <a:rPr lang="en-US" dirty="0">
                <a:solidFill>
                  <a:schemeClr val="accent6"/>
                </a:solidFill>
                <a:latin typeface="Georgia Pro Black"/>
              </a:rPr>
              <a:t> ac </a:t>
            </a:r>
            <a:r>
              <a:rPr lang="en-US" dirty="0" err="1">
                <a:solidFill>
                  <a:schemeClr val="accent6"/>
                </a:solidFill>
                <a:latin typeface="Georgia Pro Black"/>
              </a:rPr>
              <a:t>Adborth</a:t>
            </a:r>
            <a:r>
              <a:rPr lang="en-US" dirty="0">
                <a:solidFill>
                  <a:schemeClr val="accent6"/>
                </a:solidFill>
                <a:latin typeface="Georgia Pro Black"/>
              </a:rPr>
              <a:t> / </a:t>
            </a:r>
            <a:r>
              <a:rPr lang="en-US" dirty="0">
                <a:solidFill>
                  <a:schemeClr val="accent6">
                    <a:lumMod val="60000"/>
                    <a:lumOff val="40000"/>
                  </a:schemeClr>
                </a:solidFill>
                <a:latin typeface="Georgia Pro Black"/>
              </a:rPr>
              <a:t>Progress and feedback</a:t>
            </a:r>
            <a:endParaRPr lang="en-US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75050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43FF4-A22F-4690-8E9E-C522CD0DF8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4774" y="157154"/>
            <a:ext cx="7324724" cy="1293028"/>
          </a:xfrm>
        </p:spPr>
        <p:txBody>
          <a:bodyPr/>
          <a:lstStyle/>
          <a:p>
            <a:pPr algn="ctr"/>
            <a:r>
              <a:rPr lang="en-US">
                <a:solidFill>
                  <a:schemeClr val="accent6"/>
                </a:solidFill>
                <a:latin typeface="Georgia Pro Black"/>
              </a:rPr>
              <a:t>Adborth / </a:t>
            </a:r>
            <a:r>
              <a:rPr lang="en-US">
                <a:solidFill>
                  <a:schemeClr val="accent6">
                    <a:lumMod val="60000"/>
                    <a:lumOff val="40000"/>
                  </a:schemeClr>
                </a:solidFill>
                <a:latin typeface="Georgia Pro Black"/>
              </a:rPr>
              <a:t>feedback</a:t>
            </a:r>
            <a:endParaRPr lang="en-US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A3C8F6F-3419-4970-BFE5-A5136581B542}"/>
              </a:ext>
            </a:extLst>
          </p:cNvPr>
          <p:cNvSpPr txBox="1"/>
          <p:nvPr/>
        </p:nvSpPr>
        <p:spPr>
          <a:xfrm>
            <a:off x="4994276" y="1530639"/>
            <a:ext cx="7084290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 dirty="0" err="1">
                <a:solidFill>
                  <a:schemeClr val="accent6"/>
                </a:solidFill>
                <a:latin typeface="Georgia Pro Black"/>
              </a:rPr>
              <a:t>Cwestiynau</a:t>
            </a:r>
            <a:r>
              <a:rPr lang="en-US" sz="2400" dirty="0">
                <a:solidFill>
                  <a:schemeClr val="accent6"/>
                </a:solidFill>
                <a:latin typeface="Georgia Pro Black"/>
              </a:rPr>
              <a:t> </a:t>
            </a:r>
            <a:r>
              <a:rPr lang="en-US" sz="2400" dirty="0" err="1">
                <a:solidFill>
                  <a:schemeClr val="accent6"/>
                </a:solidFill>
                <a:latin typeface="Georgia Pro Black"/>
              </a:rPr>
              <a:t>mwyaf</a:t>
            </a:r>
            <a:r>
              <a:rPr lang="en-US" sz="2400" dirty="0">
                <a:solidFill>
                  <a:schemeClr val="accent6"/>
                </a:solidFill>
                <a:latin typeface="Georgia Pro Black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Georgia Pro Black"/>
              </a:rPr>
              <a:t>anodd</a:t>
            </a:r>
            <a:r>
              <a:rPr lang="en-US" sz="2400" dirty="0">
                <a:solidFill>
                  <a:schemeClr val="accent6"/>
                </a:solidFill>
                <a:latin typeface="Georgia Pro Black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Georgia Pro Black"/>
              </a:rPr>
              <a:t>cywir</a:t>
            </a:r>
            <a:r>
              <a:rPr lang="en-US" sz="2400" dirty="0">
                <a:solidFill>
                  <a:schemeClr val="accent6"/>
                </a:solidFill>
                <a:latin typeface="Georgia Pro Black"/>
              </a:rPr>
              <a:t> / </a:t>
            </a:r>
            <a:r>
              <a:rPr lang="en-US" sz="2400" dirty="0">
                <a:solidFill>
                  <a:schemeClr val="accent6">
                    <a:lumMod val="60000"/>
                    <a:lumOff val="40000"/>
                  </a:schemeClr>
                </a:solidFill>
                <a:latin typeface="Georgia Pro Black"/>
              </a:rPr>
              <a:t>The most difficult correct questions .</a:t>
            </a: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C8C0E0CB-58A1-4CA1-81CA-B8F91B230688}"/>
              </a:ext>
            </a:extLst>
          </p:cNvPr>
          <p:cNvCxnSpPr/>
          <p:nvPr/>
        </p:nvCxnSpPr>
        <p:spPr>
          <a:xfrm flipH="1">
            <a:off x="4398155" y="2028709"/>
            <a:ext cx="638542" cy="12156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6BE1B27A-1084-42EB-ACC6-1C8EF8D3BA34}"/>
              </a:ext>
            </a:extLst>
          </p:cNvPr>
          <p:cNvSpPr txBox="1"/>
          <p:nvPr/>
        </p:nvSpPr>
        <p:spPr>
          <a:xfrm>
            <a:off x="5037136" y="2920680"/>
            <a:ext cx="7372927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400" dirty="0" err="1">
                <a:solidFill>
                  <a:schemeClr val="accent6"/>
                </a:solidFill>
                <a:latin typeface="Georgia Pro Black"/>
              </a:rPr>
              <a:t>Rhai</a:t>
            </a:r>
            <a:r>
              <a:rPr lang="en-US" sz="2400" dirty="0">
                <a:solidFill>
                  <a:schemeClr val="accent6"/>
                </a:solidFill>
                <a:latin typeface="Georgia Pro Black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Georgia Pro Black"/>
              </a:rPr>
              <a:t>cwestiynau</a:t>
            </a:r>
            <a:r>
              <a:rPr lang="en-US" sz="2400" dirty="0">
                <a:solidFill>
                  <a:schemeClr val="accent6"/>
                </a:solidFill>
                <a:latin typeface="Georgia Pro Black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Georgia Pro Black"/>
              </a:rPr>
              <a:t>anghywir</a:t>
            </a:r>
            <a:r>
              <a:rPr lang="en-US" sz="2400" dirty="0">
                <a:solidFill>
                  <a:schemeClr val="accent6"/>
                </a:solidFill>
                <a:latin typeface="Georgia Pro Black"/>
              </a:rPr>
              <a:t> /</a:t>
            </a:r>
            <a:r>
              <a:rPr lang="en-US" sz="2400" dirty="0">
                <a:latin typeface="Georgia Pro Black"/>
              </a:rPr>
              <a:t> </a:t>
            </a:r>
            <a:r>
              <a:rPr lang="en-US" sz="2400" dirty="0">
                <a:solidFill>
                  <a:schemeClr val="accent6">
                    <a:lumMod val="60000"/>
                    <a:lumOff val="40000"/>
                  </a:schemeClr>
                </a:solidFill>
                <a:latin typeface="Georgia Pro Black"/>
              </a:rPr>
              <a:t>Some incorrect questions</a:t>
            </a: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079D5E14-DB54-40B6-B3C5-5C3AA45BBEBC}"/>
              </a:ext>
            </a:extLst>
          </p:cNvPr>
          <p:cNvCxnSpPr>
            <a:cxnSpLocks/>
          </p:cNvCxnSpPr>
          <p:nvPr/>
        </p:nvCxnSpPr>
        <p:spPr>
          <a:xfrm flipH="1">
            <a:off x="4341691" y="3287480"/>
            <a:ext cx="722050" cy="4438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2D66699F-91B0-4865-8DE1-4312584131B2}"/>
              </a:ext>
            </a:extLst>
          </p:cNvPr>
          <p:cNvSpPr txBox="1"/>
          <p:nvPr/>
        </p:nvSpPr>
        <p:spPr>
          <a:xfrm>
            <a:off x="5067977" y="4643482"/>
            <a:ext cx="6657109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400" dirty="0" err="1">
                <a:solidFill>
                  <a:schemeClr val="accent6"/>
                </a:solidFill>
                <a:latin typeface="Georgia Pro Black"/>
              </a:rPr>
              <a:t>Adborth</a:t>
            </a:r>
            <a:r>
              <a:rPr lang="en-US" sz="2400" dirty="0">
                <a:solidFill>
                  <a:schemeClr val="accent6"/>
                </a:solidFill>
                <a:latin typeface="Georgia Pro Black"/>
              </a:rPr>
              <a:t> am y </a:t>
            </a:r>
            <a:r>
              <a:rPr lang="en-US" sz="2400" dirty="0" err="1">
                <a:solidFill>
                  <a:schemeClr val="accent6"/>
                </a:solidFill>
                <a:latin typeface="Georgia Pro Black"/>
              </a:rPr>
              <a:t>camau</a:t>
            </a:r>
            <a:r>
              <a:rPr lang="en-US" sz="2400" dirty="0">
                <a:solidFill>
                  <a:schemeClr val="accent6"/>
                </a:solidFill>
                <a:latin typeface="Georgia Pro Black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Georgia Pro Black"/>
              </a:rPr>
              <a:t>nesaf</a:t>
            </a:r>
            <a:r>
              <a:rPr lang="en-US" sz="2400" dirty="0">
                <a:solidFill>
                  <a:schemeClr val="accent6"/>
                </a:solidFill>
                <a:latin typeface="Georgia Pro Black"/>
              </a:rPr>
              <a:t> </a:t>
            </a:r>
            <a:r>
              <a:rPr lang="en-US" sz="2400" dirty="0" err="1">
                <a:solidFill>
                  <a:schemeClr val="accent6"/>
                </a:solidFill>
                <a:latin typeface="Georgia Pro Black"/>
              </a:rPr>
              <a:t>i'r</a:t>
            </a:r>
            <a:r>
              <a:rPr lang="en-US" sz="2400" dirty="0">
                <a:solidFill>
                  <a:schemeClr val="accent6"/>
                </a:solidFill>
                <a:latin typeface="Georgia Pro Black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Georgia Pro Black"/>
              </a:rPr>
              <a:t>disgybl</a:t>
            </a:r>
            <a:r>
              <a:rPr lang="en-US" sz="2400" dirty="0">
                <a:solidFill>
                  <a:schemeClr val="accent6"/>
                </a:solidFill>
                <a:latin typeface="Georgia Pro Black"/>
              </a:rPr>
              <a:t> / </a:t>
            </a:r>
            <a:r>
              <a:rPr lang="en-US" sz="2400" dirty="0">
                <a:solidFill>
                  <a:schemeClr val="accent6">
                    <a:lumMod val="60000"/>
                    <a:lumOff val="40000"/>
                  </a:schemeClr>
                </a:solidFill>
                <a:latin typeface="Georgia Pro Black"/>
              </a:rPr>
              <a:t>Feedback about the next step for the pupil </a:t>
            </a:r>
            <a:endParaRPr lang="en-US" sz="2400">
              <a:solidFill>
                <a:schemeClr val="accent6">
                  <a:lumMod val="60000"/>
                  <a:lumOff val="40000"/>
                </a:schemeClr>
              </a:solidFill>
              <a:latin typeface="Georgia Pro Black"/>
            </a:endParaRP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FDB55207-725A-4F50-9724-B36DB5549D4F}"/>
              </a:ext>
            </a:extLst>
          </p:cNvPr>
          <p:cNvCxnSpPr>
            <a:cxnSpLocks/>
          </p:cNvCxnSpPr>
          <p:nvPr/>
        </p:nvCxnSpPr>
        <p:spPr>
          <a:xfrm flipH="1">
            <a:off x="4344065" y="5331024"/>
            <a:ext cx="682351" cy="58615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Group 23">
            <a:extLst>
              <a:ext uri="{FF2B5EF4-FFF2-40B4-BE49-F238E27FC236}">
                <a16:creationId xmlns:a16="http://schemas.microsoft.com/office/drawing/2014/main" id="{C7061B25-F957-4582-9DE9-4EF9E0194739}"/>
              </a:ext>
            </a:extLst>
          </p:cNvPr>
          <p:cNvGrpSpPr/>
          <p:nvPr/>
        </p:nvGrpSpPr>
        <p:grpSpPr>
          <a:xfrm>
            <a:off x="235907" y="406734"/>
            <a:ext cx="4068871" cy="6212847"/>
            <a:chOff x="235907" y="406734"/>
            <a:chExt cx="2743200" cy="4302628"/>
          </a:xfrm>
        </p:grpSpPr>
        <p:pic>
          <p:nvPicPr>
            <p:cNvPr id="7" name="Picture 8" descr="A screenshot of a cell phone&#10;&#10;Description generated with very high confidence">
              <a:extLst>
                <a:ext uri="{FF2B5EF4-FFF2-40B4-BE49-F238E27FC236}">
                  <a16:creationId xmlns:a16="http://schemas.microsoft.com/office/drawing/2014/main" id="{1CA96830-C530-4C82-B87B-F7D95F8E50A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35907" y="406734"/>
              <a:ext cx="2743200" cy="1639545"/>
            </a:xfrm>
            <a:prstGeom prst="rect">
              <a:avLst/>
            </a:prstGeom>
          </p:spPr>
        </p:pic>
        <p:pic>
          <p:nvPicPr>
            <p:cNvPr id="17" name="Picture 17" descr="A screenshot of a cell phone&#10;&#10;Description generated with very high confidence">
              <a:extLst>
                <a:ext uri="{FF2B5EF4-FFF2-40B4-BE49-F238E27FC236}">
                  <a16:creationId xmlns:a16="http://schemas.microsoft.com/office/drawing/2014/main" id="{4C5F4736-A0E2-42C2-9570-4922B7AD0AF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5907" y="2049976"/>
              <a:ext cx="2743200" cy="1755966"/>
            </a:xfrm>
            <a:prstGeom prst="rect">
              <a:avLst/>
            </a:prstGeom>
          </p:spPr>
        </p:pic>
        <p:pic>
          <p:nvPicPr>
            <p:cNvPr id="19" name="Picture 19" descr="A screenshot of a cell phone&#10;&#10;Description generated with very high confidence">
              <a:extLst>
                <a:ext uri="{FF2B5EF4-FFF2-40B4-BE49-F238E27FC236}">
                  <a16:creationId xmlns:a16="http://schemas.microsoft.com/office/drawing/2014/main" id="{C21FCBF5-5FBB-431B-939E-2DDB5FD0DBD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35907" y="2983705"/>
              <a:ext cx="2743200" cy="1725657"/>
            </a:xfrm>
            <a:prstGeom prst="rect">
              <a:avLst/>
            </a:prstGeom>
          </p:spPr>
        </p:pic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200726F0-924B-4C8E-9B00-1C85AC069C9A}"/>
                </a:ext>
              </a:extLst>
            </p:cNvPr>
            <p:cNvSpPr txBox="1"/>
            <p:nvPr/>
          </p:nvSpPr>
          <p:spPr>
            <a:xfrm>
              <a:off x="308975" y="663879"/>
              <a:ext cx="1981199" cy="276999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algn="l"/>
              <a:r>
                <a:rPr lang="en-US" sz="1200" dirty="0"/>
                <a:t>Click to add text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265194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E94D9B-CDE2-48A0-A819-03B3F2E565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5800" y="5639216"/>
            <a:ext cx="5334000" cy="57946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solidFill>
                  <a:schemeClr val="accent6"/>
                </a:solidFill>
                <a:ea typeface="+mn-lt"/>
                <a:cs typeface="+mn-lt"/>
              </a:rPr>
              <a:t>https://youtu.be/xxB4hrjL3WM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32CAEF-1FC6-492A-82FD-3887954767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61762" y="5639216"/>
            <a:ext cx="5344438" cy="57946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solidFill>
                  <a:schemeClr val="accent6">
                    <a:lumMod val="60000"/>
                    <a:lumOff val="40000"/>
                  </a:schemeClr>
                </a:solidFill>
                <a:ea typeface="+mn-lt"/>
                <a:cs typeface="+mn-lt"/>
              </a:rPr>
              <a:t>https://youtu.be/A8TLV_vOXwQ</a:t>
            </a:r>
            <a:endParaRPr lang="en-US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CAD53ED0-D065-4412-B48D-F6AAD7D4A8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7681" y="1067683"/>
            <a:ext cx="11648161" cy="1293028"/>
          </a:xfrm>
        </p:spPr>
        <p:txBody>
          <a:bodyPr>
            <a:normAutofit/>
          </a:bodyPr>
          <a:lstStyle/>
          <a:p>
            <a:pPr algn="ctr"/>
            <a:r>
              <a:rPr lang="en-US" b="1" dirty="0" err="1">
                <a:solidFill>
                  <a:srgbClr val="4A9BDC"/>
                </a:solidFill>
                <a:latin typeface="Georgia Pro Black"/>
              </a:rPr>
              <a:t>Gwybodaeth</a:t>
            </a:r>
            <a:r>
              <a:rPr lang="en-US" b="1" dirty="0">
                <a:solidFill>
                  <a:srgbClr val="4A9BDC"/>
                </a:solidFill>
                <a:latin typeface="Georgia Pro Black"/>
              </a:rPr>
              <a:t> I </a:t>
            </a:r>
            <a:r>
              <a:rPr lang="en-US" b="1" dirty="0" err="1">
                <a:solidFill>
                  <a:srgbClr val="4A9BDC"/>
                </a:solidFill>
                <a:latin typeface="Georgia Pro Black"/>
              </a:rPr>
              <a:t>rieni</a:t>
            </a:r>
            <a:r>
              <a:rPr lang="en-US" b="1" dirty="0">
                <a:solidFill>
                  <a:srgbClr val="4A9BDC"/>
                </a:solidFill>
                <a:latin typeface="Georgia Pro Black"/>
              </a:rPr>
              <a:t> a </a:t>
            </a:r>
            <a:r>
              <a:rPr lang="en-US" b="1" dirty="0" err="1">
                <a:solidFill>
                  <a:srgbClr val="4A9BDC"/>
                </a:solidFill>
                <a:latin typeface="Georgia Pro Black"/>
              </a:rPr>
              <a:t>gofalwyr</a:t>
            </a:r>
            <a:r>
              <a:rPr lang="en-US" b="1" dirty="0">
                <a:solidFill>
                  <a:srgbClr val="4A9BDC"/>
                </a:solidFill>
                <a:latin typeface="Georgia Pro Black"/>
              </a:rPr>
              <a:t> / </a:t>
            </a:r>
            <a:r>
              <a:rPr lang="en-US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Georgia Pro Black"/>
              </a:rPr>
              <a:t>information for parents and </a:t>
            </a:r>
            <a:r>
              <a:rPr lang="en-US" b="1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Georgia Pro Black"/>
              </a:rPr>
              <a:t>carers</a:t>
            </a:r>
            <a:endParaRPr lang="en-US" b="1" dirty="0">
              <a:solidFill>
                <a:schemeClr val="accent6">
                  <a:lumMod val="60000"/>
                  <a:lumOff val="40000"/>
                </a:schemeClr>
              </a:solidFill>
              <a:latin typeface="Georgia Pro Black"/>
            </a:endParaRPr>
          </a:p>
        </p:txBody>
      </p:sp>
      <p:pic>
        <p:nvPicPr>
          <p:cNvPr id="7" name="Picture 7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667D2723-640A-4C9B-A8BD-6086F2EF90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2237" y="2360711"/>
            <a:ext cx="5081390" cy="283594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A2171E4-3A03-445D-89E6-BE61CAAD932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094" t="3940" r="12264" b="6364"/>
          <a:stretch/>
        </p:blipFill>
        <p:spPr>
          <a:xfrm>
            <a:off x="21399" y="0"/>
            <a:ext cx="1259258" cy="1210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6135592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TC104033937[[fn=Vapor Trail]]</Template>
  <TotalTime>234</TotalTime>
  <Words>230</Words>
  <Application>Microsoft Office PowerPoint</Application>
  <PresentationFormat>Widescreen</PresentationFormat>
  <Paragraphs>96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Arial</vt:lpstr>
      <vt:lpstr>Arial,Sans-Serif</vt:lpstr>
      <vt:lpstr>Century Gothic</vt:lpstr>
      <vt:lpstr>Georgia Pro Black</vt:lpstr>
      <vt:lpstr>Georgia Pro Cond Black</vt:lpstr>
      <vt:lpstr>Wingdings</vt:lpstr>
      <vt:lpstr>Wingdings,Sans-Serif</vt:lpstr>
      <vt:lpstr>Vapor Trail</vt:lpstr>
      <vt:lpstr>Profion cenedlaethol 2020/ National Tests 2020</vt:lpstr>
      <vt:lpstr>NEWIDIADAU YN 2020 / CHANGES IN 2020</vt:lpstr>
      <vt:lpstr>PowerPoint Presentation</vt:lpstr>
      <vt:lpstr>PowerPoint Presentation</vt:lpstr>
      <vt:lpstr>PowerPoint Presentation</vt:lpstr>
      <vt:lpstr>PowerPoint Presentation</vt:lpstr>
      <vt:lpstr>Amodau'r profion / test conditions</vt:lpstr>
      <vt:lpstr>Cynnydd ac Adborth / Progress and feedback</vt:lpstr>
      <vt:lpstr>PowerPoint Presentation</vt:lpstr>
      <vt:lpstr>Adborth / feedback</vt:lpstr>
      <vt:lpstr>Gwybodaeth I rieni a gofalwyr / information for parents and carers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</dc:creator>
  <cp:lastModifiedBy>K Parkhouse (YGG Pontybrenin)</cp:lastModifiedBy>
  <cp:revision>960</cp:revision>
  <dcterms:created xsi:type="dcterms:W3CDTF">2020-02-20T23:04:37Z</dcterms:created>
  <dcterms:modified xsi:type="dcterms:W3CDTF">2020-02-25T16:44:20Z</dcterms:modified>
</cp:coreProperties>
</file>