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2" r:id="rId4"/>
    <p:sldId id="263" r:id="rId5"/>
    <p:sldId id="265" r:id="rId6"/>
    <p:sldId id="266" r:id="rId7"/>
    <p:sldId id="264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10300-917D-41F9-B23C-0C2BC029C115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276F8-9FA3-47B8-BD8A-F89215B905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360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276F8-9FA3-47B8-BD8A-F89215B905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66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ggpontybrenin.com/llythrennedd-literacy-13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245BA-2149-44EF-9A88-E4219126CC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Llythrennedd</a:t>
            </a:r>
            <a:r>
              <a:rPr lang="en-GB" dirty="0"/>
              <a:t> CA2 Literacy KS2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08B121-46F7-441A-97FD-C9F207980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660433"/>
            <a:ext cx="8770408" cy="1096899"/>
          </a:xfrm>
        </p:spPr>
        <p:txBody>
          <a:bodyPr>
            <a:normAutofit fontScale="92500"/>
          </a:bodyPr>
          <a:lstStyle/>
          <a:p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Ysgol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Gynradd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Gymraeg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Pontybrenin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E2854D-C513-49F1-A2B7-9EE32ED231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5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22BA8-456C-4B37-AC9A-D154727A1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98" y="279022"/>
            <a:ext cx="9229725" cy="781050"/>
          </a:xfrm>
        </p:spPr>
        <p:txBody>
          <a:bodyPr/>
          <a:lstStyle/>
          <a:p>
            <a:r>
              <a:rPr lang="en-GB" b="1" dirty="0"/>
              <a:t>Beth </a:t>
            </a:r>
            <a:r>
              <a:rPr lang="en-GB" b="1" dirty="0" err="1"/>
              <a:t>yw</a:t>
            </a:r>
            <a:r>
              <a:rPr lang="en-GB" b="1" dirty="0"/>
              <a:t> </a:t>
            </a:r>
            <a:r>
              <a:rPr lang="en-GB" b="1" dirty="0" err="1"/>
              <a:t>Llythrennedd</a:t>
            </a:r>
            <a:r>
              <a:rPr lang="en-GB" b="1" dirty="0"/>
              <a:t>? </a:t>
            </a:r>
            <a:r>
              <a:rPr lang="en-GB" i="1" dirty="0"/>
              <a:t>What is Literacy?</a:t>
            </a:r>
          </a:p>
        </p:txBody>
      </p:sp>
      <p:pic>
        <p:nvPicPr>
          <p:cNvPr id="4" name="Picture 11" descr="http://4.bp.blogspot.com/-OaQh1EEOY2U/TfuR1aVueEI/AAAAAAAAAdU/39TeF47C6VY/s1600/school_clipart_boy_writting.gif">
            <a:extLst>
              <a:ext uri="{FF2B5EF4-FFF2-40B4-BE49-F238E27FC236}">
                <a16:creationId xmlns:a16="http://schemas.microsoft.com/office/drawing/2014/main" id="{C07B78A7-FE83-4D37-A3B9-B7EBF12AAC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0319" y="4386065"/>
            <a:ext cx="1905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http://www.picgifs.com/clip-art/activities/reading/clip-art-reading-512902.jpg">
            <a:extLst>
              <a:ext uri="{FF2B5EF4-FFF2-40B4-BE49-F238E27FC236}">
                <a16:creationId xmlns:a16="http://schemas.microsoft.com/office/drawing/2014/main" id="{893866E6-1935-4D2D-A05C-DA3B35D53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2283" y="4031258"/>
            <a:ext cx="2204838" cy="2206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http://ts3.mm.bing.net/th?id=HN.608056035074575076&amp;pid=1.7">
            <a:extLst>
              <a:ext uri="{FF2B5EF4-FFF2-40B4-BE49-F238E27FC236}">
                <a16:creationId xmlns:a16="http://schemas.microsoft.com/office/drawing/2014/main" id="{CBF4497D-DC4D-4BB2-A342-7780B8CE6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13980" y="1166108"/>
            <a:ext cx="2087562" cy="2149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0AAC750-E322-494C-877F-D004ABD690DE}"/>
              </a:ext>
            </a:extLst>
          </p:cNvPr>
          <p:cNvCxnSpPr/>
          <p:nvPr/>
        </p:nvCxnSpPr>
        <p:spPr>
          <a:xfrm>
            <a:off x="3913980" y="5870575"/>
            <a:ext cx="2087562" cy="0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A77C8D-7190-49AF-85C4-96245AD472BE}"/>
              </a:ext>
            </a:extLst>
          </p:cNvPr>
          <p:cNvCxnSpPr>
            <a:cxnSpLocks/>
          </p:cNvCxnSpPr>
          <p:nvPr/>
        </p:nvCxnSpPr>
        <p:spPr>
          <a:xfrm flipV="1">
            <a:off x="3045319" y="3508475"/>
            <a:ext cx="868661" cy="1223864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568CDF2-F033-4221-9BA9-67E913BFD0D7}"/>
              </a:ext>
            </a:extLst>
          </p:cNvPr>
          <p:cNvCxnSpPr>
            <a:cxnSpLocks/>
          </p:cNvCxnSpPr>
          <p:nvPr/>
        </p:nvCxnSpPr>
        <p:spPr>
          <a:xfrm flipH="1" flipV="1">
            <a:off x="5895975" y="3508475"/>
            <a:ext cx="819150" cy="1223863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9">
            <a:extLst>
              <a:ext uri="{FF2B5EF4-FFF2-40B4-BE49-F238E27FC236}">
                <a16:creationId xmlns:a16="http://schemas.microsoft.com/office/drawing/2014/main" id="{11F25C56-B622-4123-9172-EA577A1D3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56" y="6248400"/>
            <a:ext cx="2447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 err="1"/>
              <a:t>Ysgrifennu</a:t>
            </a:r>
            <a:r>
              <a:rPr lang="en-GB" dirty="0"/>
              <a:t> / Writing</a:t>
            </a:r>
          </a:p>
        </p:txBody>
      </p:sp>
      <p:sp>
        <p:nvSpPr>
          <p:cNvPr id="20" name="TextBox 8">
            <a:extLst>
              <a:ext uri="{FF2B5EF4-FFF2-40B4-BE49-F238E27FC236}">
                <a16:creationId xmlns:a16="http://schemas.microsoft.com/office/drawing/2014/main" id="{88B72A10-3F15-46B3-AEB2-ABEE5ED6E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7296" y="6315671"/>
            <a:ext cx="2447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 err="1"/>
              <a:t>Darllen</a:t>
            </a:r>
            <a:r>
              <a:rPr lang="en-GB" dirty="0"/>
              <a:t> / Reading</a:t>
            </a:r>
          </a:p>
        </p:txBody>
      </p:sp>
      <p:sp>
        <p:nvSpPr>
          <p:cNvPr id="21" name="TextBox 7">
            <a:extLst>
              <a:ext uri="{FF2B5EF4-FFF2-40B4-BE49-F238E27FC236}">
                <a16:creationId xmlns:a16="http://schemas.microsoft.com/office/drawing/2014/main" id="{B160D2E6-4D18-4187-8C86-8AA9F2F4F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1015" y="3227040"/>
            <a:ext cx="2447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 err="1"/>
              <a:t>Llafaredd</a:t>
            </a:r>
            <a:r>
              <a:rPr lang="en-GB" dirty="0"/>
              <a:t> / </a:t>
            </a:r>
            <a:r>
              <a:rPr lang="en-GB" dirty="0" err="1"/>
              <a:t>Oracy</a:t>
            </a:r>
            <a:endParaRPr lang="en-GB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28CA024-EDCD-4C0F-8B8E-F7B8D52188C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89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8A490-E0DF-46A2-90BC-4FD49CAAD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Llythrennedd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y </a:t>
            </a:r>
            <a:r>
              <a:rPr lang="en-GB" b="1" dirty="0" err="1"/>
              <a:t>Cwricwlwm</a:t>
            </a:r>
            <a:r>
              <a:rPr lang="en-GB" b="1" dirty="0"/>
              <a:t> Newydd</a:t>
            </a:r>
            <a:br>
              <a:rPr lang="en-GB" dirty="0"/>
            </a:br>
            <a:r>
              <a:rPr lang="en-GB" i="1" dirty="0"/>
              <a:t>Literacy in the New Curriculum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48CC9-1BCD-4EFF-9E6A-D686595F4A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2160588"/>
            <a:ext cx="4861370" cy="4535485"/>
          </a:xfrm>
        </p:spPr>
        <p:txBody>
          <a:bodyPr>
            <a:normAutofit fontScale="70000" lnSpcReduction="20000"/>
          </a:bodyPr>
          <a:lstStyle/>
          <a:p>
            <a:r>
              <a:rPr lang="en-GB" sz="3100" b="1" dirty="0">
                <a:solidFill>
                  <a:schemeClr val="accent2"/>
                </a:solidFill>
              </a:rPr>
              <a:t>Y </a:t>
            </a:r>
            <a:r>
              <a:rPr lang="en-GB" sz="3100" b="1" dirty="0" err="1">
                <a:solidFill>
                  <a:schemeClr val="accent2"/>
                </a:solidFill>
              </a:rPr>
              <a:t>teitl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newydd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yw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Ieithoedd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Llythrennedd</a:t>
            </a:r>
            <a:r>
              <a:rPr lang="en-GB" sz="3100" b="1" dirty="0">
                <a:solidFill>
                  <a:schemeClr val="accent2"/>
                </a:solidFill>
              </a:rPr>
              <a:t> a </a:t>
            </a:r>
            <a:r>
              <a:rPr lang="en-GB" sz="3100" b="1" dirty="0" err="1">
                <a:solidFill>
                  <a:schemeClr val="accent2"/>
                </a:solidFill>
              </a:rPr>
              <a:t>Chyfathrebu</a:t>
            </a:r>
            <a:endParaRPr lang="en-GB" sz="3100" b="1" dirty="0">
              <a:solidFill>
                <a:schemeClr val="accent2"/>
              </a:solidFill>
            </a:endParaRPr>
          </a:p>
          <a:p>
            <a:r>
              <a:rPr lang="en-GB" sz="3100" b="1" dirty="0" err="1">
                <a:solidFill>
                  <a:schemeClr val="accent2"/>
                </a:solidFill>
              </a:rPr>
              <a:t>Yr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hyn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sy’n</a:t>
            </a:r>
            <a:r>
              <a:rPr lang="en-GB" sz="3100" b="1" dirty="0">
                <a:solidFill>
                  <a:schemeClr val="accent2"/>
                </a:solidFill>
              </a:rPr>
              <a:t> </a:t>
            </a:r>
            <a:r>
              <a:rPr lang="en-GB" sz="3100" b="1" dirty="0" err="1">
                <a:solidFill>
                  <a:schemeClr val="accent2"/>
                </a:solidFill>
              </a:rPr>
              <a:t>bwysig</a:t>
            </a:r>
            <a:r>
              <a:rPr lang="en-GB" sz="3100" b="1" dirty="0">
                <a:solidFill>
                  <a:schemeClr val="accent2"/>
                </a:solidFill>
              </a:rPr>
              <a:t>:</a:t>
            </a:r>
          </a:p>
          <a:p>
            <a:pPr lvl="1"/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Mae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ieithoedd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ein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cysylltu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â’n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gilydd</a:t>
            </a:r>
            <a:endParaRPr lang="en-GB" sz="29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Mae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deall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ieithoedd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allweddol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i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ddeall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y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byd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o’n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hamgylch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Mae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mynegi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ein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hunain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drwy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ieithoedd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allweddol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i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gyfathrebu</a:t>
            </a:r>
            <a:endParaRPr lang="en-GB" sz="29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Mae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llenyddiaeth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tanio’r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dychymyg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ac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ysbrydoli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900" b="1" dirty="0" err="1">
                <a:solidFill>
                  <a:schemeClr val="accent5">
                    <a:lumMod val="75000"/>
                  </a:schemeClr>
                </a:solidFill>
              </a:rPr>
              <a:t>creadigrwydd</a:t>
            </a:r>
            <a:r>
              <a:rPr lang="en-GB" sz="29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endParaRPr lang="en-GB" sz="46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1800" b="1" dirty="0">
              <a:solidFill>
                <a:schemeClr val="accent2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1D7AE3-3FCB-471E-A71E-1CD97BB11C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9" y="2160589"/>
            <a:ext cx="5177981" cy="4535486"/>
          </a:xfrm>
        </p:spPr>
        <p:txBody>
          <a:bodyPr>
            <a:normAutofit fontScale="70000" lnSpcReduction="20000"/>
          </a:bodyPr>
          <a:lstStyle/>
          <a:p>
            <a:r>
              <a:rPr lang="en-GB" sz="3100" dirty="0">
                <a:solidFill>
                  <a:schemeClr val="accent2">
                    <a:lumMod val="75000"/>
                  </a:schemeClr>
                </a:solidFill>
              </a:rPr>
              <a:t>New title – Language, Literacy and Communication.</a:t>
            </a:r>
          </a:p>
          <a:p>
            <a:pPr lvl="1"/>
            <a:r>
              <a:rPr lang="en-GB" sz="3000" dirty="0">
                <a:solidFill>
                  <a:schemeClr val="accent2">
                    <a:lumMod val="75000"/>
                  </a:schemeClr>
                </a:solidFill>
              </a:rPr>
              <a:t>What matters:</a:t>
            </a:r>
          </a:p>
          <a:p>
            <a:pPr lvl="2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Languages connect us</a:t>
            </a:r>
          </a:p>
          <a:p>
            <a:pPr lvl="2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Understanding languages is key to understanding the world around us.</a:t>
            </a:r>
          </a:p>
          <a:p>
            <a:pPr lvl="2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Expressing ourselves through languages is key to communication</a:t>
            </a:r>
          </a:p>
          <a:p>
            <a:pPr lvl="2"/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Literature fires imagination and inspires creativity</a:t>
            </a:r>
          </a:p>
          <a:p>
            <a:pPr lvl="2"/>
            <a:endParaRPr lang="en-GB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789D49-D414-410E-AFB3-856519D4C0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868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459E62-2299-4810-832D-00549A91E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996" y="4596407"/>
            <a:ext cx="3425036" cy="23282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32C060-482F-4819-AFE2-2F373AAEE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07" y="228600"/>
            <a:ext cx="10097643" cy="1320800"/>
          </a:xfrm>
        </p:spPr>
        <p:txBody>
          <a:bodyPr>
            <a:normAutofit fontScale="90000"/>
          </a:bodyPr>
          <a:lstStyle/>
          <a:p>
            <a:r>
              <a:rPr lang="en-GB" b="1" u="sng" dirty="0" err="1"/>
              <a:t>Sut</a:t>
            </a:r>
            <a:r>
              <a:rPr lang="en-GB" b="1" u="sng" dirty="0"/>
              <a:t> </a:t>
            </a:r>
            <a:r>
              <a:rPr lang="en-GB" b="1" u="sng" dirty="0" err="1"/>
              <a:t>alla</a:t>
            </a:r>
            <a:r>
              <a:rPr lang="en-GB" b="1" u="sng" dirty="0"/>
              <a:t> </a:t>
            </a:r>
            <a:r>
              <a:rPr lang="en-GB" b="1" u="sng" dirty="0" err="1"/>
              <a:t>i</a:t>
            </a:r>
            <a:r>
              <a:rPr lang="en-GB" b="1" u="sng" dirty="0"/>
              <a:t> </a:t>
            </a:r>
            <a:r>
              <a:rPr lang="en-GB" b="1" u="sng" dirty="0" err="1"/>
              <a:t>helpu</a:t>
            </a:r>
            <a:r>
              <a:rPr lang="en-GB" b="1" u="sng" dirty="0"/>
              <a:t> </a:t>
            </a:r>
            <a:r>
              <a:rPr lang="en-GB" b="1" u="sng" dirty="0" err="1"/>
              <a:t>fy</a:t>
            </a:r>
            <a:r>
              <a:rPr lang="en-GB" b="1" u="sng" dirty="0"/>
              <a:t> </a:t>
            </a:r>
            <a:r>
              <a:rPr lang="en-GB" b="1" u="sng" dirty="0" err="1"/>
              <a:t>mhlentyn</a:t>
            </a:r>
            <a:r>
              <a:rPr lang="en-GB" b="1" u="sng" dirty="0"/>
              <a:t> </a:t>
            </a:r>
            <a:r>
              <a:rPr lang="en-GB" b="1" u="sng" dirty="0" err="1"/>
              <a:t>gyda’i</a:t>
            </a:r>
            <a:r>
              <a:rPr lang="en-GB" b="1" u="sng" dirty="0"/>
              <a:t> </a:t>
            </a:r>
            <a:r>
              <a:rPr lang="en-GB" b="1" u="sng" dirty="0" err="1"/>
              <a:t>lythrennedd</a:t>
            </a:r>
            <a:r>
              <a:rPr lang="en-GB" b="1" u="sng" dirty="0"/>
              <a:t>?</a:t>
            </a:r>
            <a:br>
              <a:rPr lang="en-GB" u="sng" dirty="0"/>
            </a:br>
            <a:r>
              <a:rPr lang="en-GB" i="1" u="sng" dirty="0"/>
              <a:t>How can I help my child with their literacy?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017C9-904C-493C-A147-DCEEA8F217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0307" y="1549400"/>
            <a:ext cx="4919663" cy="4491961"/>
          </a:xfrm>
        </p:spPr>
        <p:txBody>
          <a:bodyPr>
            <a:normAutofit/>
          </a:bodyPr>
          <a:lstStyle/>
          <a:p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Siaradwch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gyda’ch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plentyn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Sut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ddiwrnod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gest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ti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heddiw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lvl="1"/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Beth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wnest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ti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heddiw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lvl="1"/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Beth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oedd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dy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hoff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beth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lvl="1"/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Pam? Beth?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Pwy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Pryd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Ble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Holwch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!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3D3DB-E40F-4A51-B65A-47CF111F2B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3429" y="1428749"/>
            <a:ext cx="4691062" cy="4612612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Talk with your child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How was your day today?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What did you do today? 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What was your favourite thing?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Who? What? When? Where? Why?   Ask questions!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DD5ACE-508D-46DA-9415-FB21CBE5C5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8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F6CD7C1-2657-4BF8-BBF4-985E17EFB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116" y="4714591"/>
            <a:ext cx="2048159" cy="20481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32C060-482F-4819-AFE2-2F373AAEE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07" y="228600"/>
            <a:ext cx="10097643" cy="1320800"/>
          </a:xfrm>
        </p:spPr>
        <p:txBody>
          <a:bodyPr>
            <a:normAutofit fontScale="90000"/>
          </a:bodyPr>
          <a:lstStyle/>
          <a:p>
            <a:r>
              <a:rPr lang="en-GB" b="1" u="sng" dirty="0" err="1"/>
              <a:t>Sut</a:t>
            </a:r>
            <a:r>
              <a:rPr lang="en-GB" b="1" u="sng" dirty="0"/>
              <a:t> </a:t>
            </a:r>
            <a:r>
              <a:rPr lang="en-GB" b="1" u="sng" dirty="0" err="1"/>
              <a:t>alla</a:t>
            </a:r>
            <a:r>
              <a:rPr lang="en-GB" b="1" u="sng" dirty="0"/>
              <a:t> </a:t>
            </a:r>
            <a:r>
              <a:rPr lang="en-GB" b="1" u="sng" dirty="0" err="1"/>
              <a:t>i</a:t>
            </a:r>
            <a:r>
              <a:rPr lang="en-GB" b="1" u="sng" dirty="0"/>
              <a:t> </a:t>
            </a:r>
            <a:r>
              <a:rPr lang="en-GB" b="1" u="sng" dirty="0" err="1"/>
              <a:t>helpu</a:t>
            </a:r>
            <a:r>
              <a:rPr lang="en-GB" b="1" u="sng" dirty="0"/>
              <a:t> </a:t>
            </a:r>
            <a:r>
              <a:rPr lang="en-GB" b="1" u="sng" dirty="0" err="1"/>
              <a:t>fy</a:t>
            </a:r>
            <a:r>
              <a:rPr lang="en-GB" b="1" u="sng" dirty="0"/>
              <a:t> </a:t>
            </a:r>
            <a:r>
              <a:rPr lang="en-GB" b="1" u="sng" dirty="0" err="1"/>
              <a:t>mhlentyn</a:t>
            </a:r>
            <a:r>
              <a:rPr lang="en-GB" b="1" u="sng" dirty="0"/>
              <a:t> </a:t>
            </a:r>
            <a:r>
              <a:rPr lang="en-GB" b="1" u="sng" dirty="0" err="1"/>
              <a:t>gyda’i</a:t>
            </a:r>
            <a:r>
              <a:rPr lang="en-GB" b="1" u="sng" dirty="0"/>
              <a:t> </a:t>
            </a:r>
            <a:r>
              <a:rPr lang="en-GB" b="1" u="sng" dirty="0" err="1"/>
              <a:t>lythrennedd</a:t>
            </a:r>
            <a:r>
              <a:rPr lang="en-GB" b="1" u="sng" dirty="0"/>
              <a:t>?</a:t>
            </a:r>
            <a:br>
              <a:rPr lang="en-GB" u="sng" dirty="0"/>
            </a:br>
            <a:r>
              <a:rPr lang="en-GB" i="1" u="sng" dirty="0"/>
              <a:t>How can I help my child with their literacy?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017C9-904C-493C-A147-DCEEA8F217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0307" y="1549400"/>
            <a:ext cx="5163122" cy="5213350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Darllenwch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gyda’ch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plentyn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Darllenwch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cymaint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â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phosib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llyfrau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darllen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arwyddion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ar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 y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stryd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posteri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tra’n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siopa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papurau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i="1" dirty="0" err="1">
                <a:solidFill>
                  <a:schemeClr val="accent5">
                    <a:lumMod val="75000"/>
                  </a:schemeClr>
                </a:solidFill>
              </a:rPr>
              <a:t>newydd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Beth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wyt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ti’n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credu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sy’n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digwydd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nesaf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Trafodwch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y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llyfr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– y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lluniau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y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cymeriadau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eich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hoff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rannau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ayb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Ailadroddwch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eich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hoff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storiau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Darllenwch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ryseitiau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wrth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goginio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Gadewch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nodiadau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o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gwmpas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y t</a:t>
            </a:r>
            <a:r>
              <a:rPr lang="cy-GB" sz="2400" b="1" dirty="0">
                <a:solidFill>
                  <a:schemeClr val="accent5">
                    <a:lumMod val="75000"/>
                  </a:schemeClr>
                </a:solidFill>
              </a:rPr>
              <a:t>ŷ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3D3DB-E40F-4A51-B65A-47CF111F2B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3429" y="1549400"/>
            <a:ext cx="4629721" cy="5213350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Read with your child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Read as much as possible – reading books, street signs, posters, whilst shopping, newspapers.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What do you think will happen next? 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Discuss the book? The pictures, the characters, your favourite parts etc.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Repeat your favourite stories.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Use recipes when cooking.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Leave notes around the house for them to read.</a:t>
            </a:r>
          </a:p>
          <a:p>
            <a:pPr lvl="1"/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CC19E7-2848-444A-9F8D-57DFB50B0B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25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2C060-482F-4819-AFE2-2F373AAEE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07" y="228600"/>
            <a:ext cx="10097643" cy="1320800"/>
          </a:xfrm>
        </p:spPr>
        <p:txBody>
          <a:bodyPr>
            <a:normAutofit fontScale="90000"/>
          </a:bodyPr>
          <a:lstStyle/>
          <a:p>
            <a:r>
              <a:rPr lang="en-GB" b="1" u="sng" dirty="0" err="1"/>
              <a:t>Sut</a:t>
            </a:r>
            <a:r>
              <a:rPr lang="en-GB" b="1" u="sng" dirty="0"/>
              <a:t> </a:t>
            </a:r>
            <a:r>
              <a:rPr lang="en-GB" b="1" u="sng" dirty="0" err="1"/>
              <a:t>alla</a:t>
            </a:r>
            <a:r>
              <a:rPr lang="en-GB" b="1" u="sng" dirty="0"/>
              <a:t> </a:t>
            </a:r>
            <a:r>
              <a:rPr lang="en-GB" b="1" u="sng" dirty="0" err="1"/>
              <a:t>i</a:t>
            </a:r>
            <a:r>
              <a:rPr lang="en-GB" b="1" u="sng" dirty="0"/>
              <a:t> </a:t>
            </a:r>
            <a:r>
              <a:rPr lang="en-GB" b="1" u="sng" dirty="0" err="1"/>
              <a:t>helpu</a:t>
            </a:r>
            <a:r>
              <a:rPr lang="en-GB" b="1" u="sng" dirty="0"/>
              <a:t> </a:t>
            </a:r>
            <a:r>
              <a:rPr lang="en-GB" b="1" u="sng" dirty="0" err="1"/>
              <a:t>fy</a:t>
            </a:r>
            <a:r>
              <a:rPr lang="en-GB" b="1" u="sng" dirty="0"/>
              <a:t> </a:t>
            </a:r>
            <a:r>
              <a:rPr lang="en-GB" b="1" u="sng" dirty="0" err="1"/>
              <a:t>mhlentyn</a:t>
            </a:r>
            <a:r>
              <a:rPr lang="en-GB" b="1" u="sng" dirty="0"/>
              <a:t> </a:t>
            </a:r>
            <a:r>
              <a:rPr lang="en-GB" b="1" u="sng" dirty="0" err="1"/>
              <a:t>gyda’i</a:t>
            </a:r>
            <a:r>
              <a:rPr lang="en-GB" b="1" u="sng" dirty="0"/>
              <a:t> </a:t>
            </a:r>
            <a:r>
              <a:rPr lang="en-GB" b="1" u="sng" dirty="0" err="1"/>
              <a:t>lythrennedd</a:t>
            </a:r>
            <a:r>
              <a:rPr lang="en-GB" b="1" u="sng" dirty="0"/>
              <a:t>?</a:t>
            </a:r>
            <a:br>
              <a:rPr lang="en-GB" u="sng" dirty="0"/>
            </a:br>
            <a:r>
              <a:rPr lang="en-GB" i="1" u="sng" dirty="0"/>
              <a:t>How can I help my child with their literacy?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017C9-904C-493C-A147-DCEEA8F217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0307" y="1520825"/>
            <a:ext cx="5163122" cy="4491961"/>
          </a:xfrm>
        </p:spPr>
        <p:txBody>
          <a:bodyPr>
            <a:normAutofit/>
          </a:bodyPr>
          <a:lstStyle/>
          <a:p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Ysgrifennwch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gyda’ch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plentyn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Gwnewch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rhestrau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siopa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dillad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gyfer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wyliau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Amserlen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yr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wythnos</a:t>
            </a:r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Modelwch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yr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ysgrifennu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rhestrau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cardiau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ebyst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ayb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3D3DB-E40F-4A51-B65A-47CF111F2B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76137" y="1428748"/>
            <a:ext cx="4839271" cy="5200651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Write with your child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Make a shopping list, clothes list for holidays.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A timetable for the week. 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Let them see you writing – lists, emails, cards, letters.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CC19E7-2848-444A-9F8D-57DFB50B0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63176E-E546-40F6-A610-AB983E25F5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528" r="24714"/>
          <a:stretch/>
        </p:blipFill>
        <p:spPr>
          <a:xfrm>
            <a:off x="8772524" y="4300872"/>
            <a:ext cx="3181351" cy="232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626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EA47-1276-455C-A105-F6F157259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19" y="285750"/>
            <a:ext cx="9563100" cy="1320800"/>
          </a:xfrm>
        </p:spPr>
        <p:txBody>
          <a:bodyPr>
            <a:normAutofit/>
          </a:bodyPr>
          <a:lstStyle/>
          <a:p>
            <a:r>
              <a:rPr lang="en-GB" b="1" u="sng" dirty="0" err="1"/>
              <a:t>Llythrennedd</a:t>
            </a:r>
            <a:r>
              <a:rPr lang="en-GB" b="1" u="sng" dirty="0"/>
              <a:t> </a:t>
            </a:r>
            <a:r>
              <a:rPr lang="en-GB" b="1" u="sng" dirty="0" err="1"/>
              <a:t>yn</a:t>
            </a:r>
            <a:r>
              <a:rPr lang="en-GB" b="1" u="sng" dirty="0"/>
              <a:t> </a:t>
            </a:r>
            <a:r>
              <a:rPr lang="en-GB" b="1" u="sng" dirty="0" err="1"/>
              <a:t>yr</a:t>
            </a:r>
            <a:r>
              <a:rPr lang="en-GB" b="1" u="sng" dirty="0"/>
              <a:t> </a:t>
            </a:r>
            <a:r>
              <a:rPr lang="en-GB" b="1" u="sng" dirty="0" err="1"/>
              <a:t>ysgol</a:t>
            </a:r>
            <a:r>
              <a:rPr lang="en-GB" b="1" u="sng" dirty="0"/>
              <a:t>.</a:t>
            </a:r>
            <a:br>
              <a:rPr lang="en-GB" b="1" u="sng" dirty="0"/>
            </a:br>
            <a:r>
              <a:rPr lang="en-GB" b="1" i="1" u="sng" dirty="0"/>
              <a:t>Literacy in school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4859-15DD-4466-9C25-1999BFE4B0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818944"/>
            <a:ext cx="4384060" cy="4848556"/>
          </a:xfrm>
        </p:spPr>
        <p:txBody>
          <a:bodyPr>
            <a:normAutofit fontScale="92500"/>
          </a:bodyPr>
          <a:lstStyle/>
          <a:p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Mae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llythrennedd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ymhob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agwedd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o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fywyd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ysgol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eich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plentyn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Gwersi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iaith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mathemateg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thema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addysg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gorfforol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TGCh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Cyflwyniadau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llafar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Gofyn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am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ginio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Amseroedd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chwarae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Gwasanaethau</a:t>
            </a:r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Ymweliad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i’r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llyfrgell</a:t>
            </a:r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44A965-7607-448E-B949-18C714EFF7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1394" y="1818944"/>
            <a:ext cx="4311205" cy="4686631"/>
          </a:xfrm>
        </p:spPr>
        <p:txBody>
          <a:bodyPr>
            <a:normAutofit fontScale="92500"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Literacy is a huge part of your child’s school life. 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Language lessons, mathematics, theme, P.E., ICT.</a:t>
            </a:r>
          </a:p>
          <a:p>
            <a:pPr lvl="1"/>
            <a:r>
              <a:rPr lang="en-GB" sz="2400" i="1" dirty="0" err="1">
                <a:solidFill>
                  <a:schemeClr val="accent5">
                    <a:lumMod val="75000"/>
                  </a:schemeClr>
                </a:solidFill>
              </a:rPr>
              <a:t>Oracy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presentations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Asking for lunch.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Playtimes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Assembly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Library visits</a:t>
            </a:r>
          </a:p>
          <a:p>
            <a:pPr lvl="1"/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8FA89A-9E91-45D4-879E-60BAEC37D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0200" y="0"/>
            <a:ext cx="1261981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2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EA47-1276-455C-A105-F6F157259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19" y="285750"/>
            <a:ext cx="9563100" cy="1320800"/>
          </a:xfrm>
        </p:spPr>
        <p:txBody>
          <a:bodyPr>
            <a:normAutofit/>
          </a:bodyPr>
          <a:lstStyle/>
          <a:p>
            <a:r>
              <a:rPr lang="en-GB" b="1" u="sng" dirty="0" err="1"/>
              <a:t>Llythrennedd</a:t>
            </a:r>
            <a:r>
              <a:rPr lang="en-GB" b="1" u="sng" dirty="0"/>
              <a:t> </a:t>
            </a:r>
            <a:r>
              <a:rPr lang="en-GB" b="1" u="sng" dirty="0" err="1"/>
              <a:t>ar</a:t>
            </a:r>
            <a:r>
              <a:rPr lang="en-GB" b="1" u="sng" dirty="0"/>
              <a:t> </a:t>
            </a:r>
            <a:r>
              <a:rPr lang="en-GB" b="1" u="sng" dirty="0" err="1"/>
              <a:t>wefan</a:t>
            </a:r>
            <a:r>
              <a:rPr lang="en-GB" b="1" u="sng" dirty="0"/>
              <a:t> </a:t>
            </a:r>
            <a:r>
              <a:rPr lang="en-GB" b="1" u="sng" dirty="0" err="1"/>
              <a:t>yr</a:t>
            </a:r>
            <a:r>
              <a:rPr lang="en-GB" b="1" u="sng" dirty="0"/>
              <a:t> </a:t>
            </a:r>
            <a:r>
              <a:rPr lang="en-GB" b="1" u="sng" dirty="0" err="1"/>
              <a:t>ysgol</a:t>
            </a:r>
            <a:r>
              <a:rPr lang="en-GB" b="1" u="sng" dirty="0"/>
              <a:t>.</a:t>
            </a:r>
            <a:br>
              <a:rPr lang="en-GB" b="1" u="sng" dirty="0"/>
            </a:br>
            <a:r>
              <a:rPr lang="en-GB" i="1" u="sng" dirty="0"/>
              <a:t>Literacy on the school website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4859-15DD-4466-9C25-1999BFE4B0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818944"/>
            <a:ext cx="4384060" cy="4848556"/>
          </a:xfrm>
        </p:spPr>
        <p:txBody>
          <a:bodyPr>
            <a:normAutofit/>
          </a:bodyPr>
          <a:lstStyle/>
          <a:p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Gwybodaeth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ar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dudalen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y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dosbarth</a:t>
            </a:r>
            <a:endParaRPr lang="en-GB" sz="28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Rhestrau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sillafu</a:t>
            </a:r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Cyflwyniadau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llafar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Gwefannau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accent5">
                    <a:lumMod val="75000"/>
                  </a:schemeClr>
                </a:solidFill>
              </a:rPr>
              <a:t>defnyddiol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lvl="1"/>
            <a:endParaRPr lang="en-GB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44A965-7607-448E-B949-18C714EFF7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1394" y="1818944"/>
            <a:ext cx="4311205" cy="4686631"/>
          </a:xfrm>
        </p:spPr>
        <p:txBody>
          <a:bodyPr>
            <a:norm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Information on the class page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Spelling lists</a:t>
            </a:r>
          </a:p>
          <a:p>
            <a:pPr lvl="1"/>
            <a:r>
              <a:rPr lang="en-GB" sz="2400" i="1" dirty="0" err="1">
                <a:solidFill>
                  <a:schemeClr val="accent5">
                    <a:lumMod val="75000"/>
                  </a:schemeClr>
                </a:solidFill>
              </a:rPr>
              <a:t>Oracy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presentations</a:t>
            </a:r>
          </a:p>
          <a:p>
            <a:pPr lvl="1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Useful websites</a:t>
            </a:r>
          </a:p>
          <a:p>
            <a:pPr lvl="1"/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  <a:p>
            <a:pPr lvl="1"/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8FA89A-9E91-45D4-879E-60BAEC37D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0200" y="0"/>
            <a:ext cx="1261981" cy="12071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0F6A57-E607-4722-9791-5356AAAF18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24750">
            <a:off x="9956764" y="3792261"/>
            <a:ext cx="1354443" cy="291816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E75CF5B-397B-43FB-8F58-C1F8959ACB7A}"/>
              </a:ext>
            </a:extLst>
          </p:cNvPr>
          <p:cNvSpPr/>
          <p:nvPr/>
        </p:nvSpPr>
        <p:spPr>
          <a:xfrm>
            <a:off x="489394" y="5034260"/>
            <a:ext cx="8743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https://ysgol-gynradd-gymraeg-pontybrenin.secure-primarysite.net/cefnogi-eich-plentyn-supporting-your-child/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3415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EA47-1276-455C-A105-F6F157259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19" y="285750"/>
            <a:ext cx="9563100" cy="1320800"/>
          </a:xfrm>
        </p:spPr>
        <p:txBody>
          <a:bodyPr>
            <a:normAutofit/>
          </a:bodyPr>
          <a:lstStyle/>
          <a:p>
            <a:r>
              <a:rPr lang="en-GB" b="1" u="sng" dirty="0" err="1"/>
              <a:t>Llythrennedd</a:t>
            </a:r>
            <a:r>
              <a:rPr lang="en-GB" b="1" u="sng" dirty="0"/>
              <a:t> </a:t>
            </a:r>
            <a:r>
              <a:rPr lang="en-GB" b="1" u="sng" dirty="0" err="1"/>
              <a:t>ar</a:t>
            </a:r>
            <a:r>
              <a:rPr lang="en-GB" b="1" u="sng" dirty="0"/>
              <a:t> </a:t>
            </a:r>
            <a:r>
              <a:rPr lang="en-GB" b="1" u="sng" dirty="0" err="1"/>
              <a:t>wefan</a:t>
            </a:r>
            <a:r>
              <a:rPr lang="en-GB" b="1" u="sng" dirty="0"/>
              <a:t> </a:t>
            </a:r>
            <a:r>
              <a:rPr lang="en-GB" b="1" u="sng" dirty="0" err="1"/>
              <a:t>yr</a:t>
            </a:r>
            <a:r>
              <a:rPr lang="en-GB" b="1" u="sng" dirty="0"/>
              <a:t> </a:t>
            </a:r>
            <a:r>
              <a:rPr lang="en-GB" b="1" u="sng" dirty="0" err="1"/>
              <a:t>ysgol</a:t>
            </a:r>
            <a:r>
              <a:rPr lang="en-GB" b="1" u="sng" dirty="0"/>
              <a:t>.</a:t>
            </a:r>
            <a:br>
              <a:rPr lang="en-GB" b="1" u="sng" dirty="0"/>
            </a:br>
            <a:r>
              <a:rPr lang="en-GB" i="1" u="sng" dirty="0"/>
              <a:t>Literacy on the school website</a:t>
            </a:r>
            <a:endParaRPr lang="en-GB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8FA89A-9E91-45D4-879E-60BAEC37D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0200" y="0"/>
            <a:ext cx="1261981" cy="12071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843707-728A-4266-9999-3B115C5BD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" y="1606551"/>
            <a:ext cx="11725275" cy="505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787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245BA-2149-44EF-9A88-E4219126CC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77517"/>
            <a:ext cx="7766936" cy="1646302"/>
          </a:xfrm>
        </p:spPr>
        <p:txBody>
          <a:bodyPr/>
          <a:lstStyle/>
          <a:p>
            <a:r>
              <a:rPr lang="en-GB" dirty="0" err="1"/>
              <a:t>Llythrennedd</a:t>
            </a:r>
            <a:r>
              <a:rPr lang="en-GB" dirty="0"/>
              <a:t> CA2 Literacy KS2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08B121-46F7-441A-97FD-C9F207980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4692" y="6108234"/>
            <a:ext cx="6741583" cy="551818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Ysgol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Gynradd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75000"/>
                  </a:schemeClr>
                </a:solidFill>
              </a:rPr>
              <a:t>Gymraeg</a:t>
            </a:r>
            <a:r>
              <a:rPr lang="en-GB" sz="2800" b="1" dirty="0">
                <a:solidFill>
                  <a:schemeClr val="accent5">
                    <a:lumMod val="75000"/>
                  </a:schemeClr>
                </a:solidFill>
              </a:rPr>
              <a:t> Pontybrenin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E2854D-C513-49F1-A2B7-9EE32ED231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10847017" y="95250"/>
            <a:ext cx="1259258" cy="12101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989D38-33BC-4503-9623-0D619F22CDD0}"/>
              </a:ext>
            </a:extLst>
          </p:cNvPr>
          <p:cNvSpPr txBox="1"/>
          <p:nvPr/>
        </p:nvSpPr>
        <p:spPr>
          <a:xfrm>
            <a:off x="1866900" y="2971800"/>
            <a:ext cx="82867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Diolch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yn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fawr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iawn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chi am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eich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5">
                    <a:lumMod val="75000"/>
                  </a:schemeClr>
                </a:solidFill>
              </a:rPr>
              <a:t>cefnogaeth</a:t>
            </a:r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algn="ctr"/>
            <a:endParaRPr lang="en-GB" sz="40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GB" sz="4000" b="1" dirty="0">
                <a:solidFill>
                  <a:schemeClr val="accent5">
                    <a:lumMod val="75000"/>
                  </a:schemeClr>
                </a:solidFill>
              </a:rPr>
              <a:t>Thank you for your support.</a:t>
            </a:r>
          </a:p>
        </p:txBody>
      </p:sp>
    </p:spTree>
    <p:extLst>
      <p:ext uri="{BB962C8B-B14F-4D97-AF65-F5344CB8AC3E}">
        <p14:creationId xmlns:p14="http://schemas.microsoft.com/office/powerpoint/2010/main" val="5943408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{378691BB-4CFE-462C-B959-3321CBC13E73}tf02900688</Template>
  <TotalTime>117</TotalTime>
  <Words>611</Words>
  <Application>Microsoft Office PowerPoint</Application>
  <PresentationFormat>Sgrin Lydan</PresentationFormat>
  <Paragraphs>90</Paragraphs>
  <Slides>10</Slides>
  <Notes>1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4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Llythrennedd CA2 Literacy KS2</vt:lpstr>
      <vt:lpstr>Beth yw Llythrennedd? What is Literacy?</vt:lpstr>
      <vt:lpstr>Llythrennedd yn y Cwricwlwm Newydd Literacy in the New Curriculum</vt:lpstr>
      <vt:lpstr>Sut alla i helpu fy mhlentyn gyda’i lythrennedd? How can I help my child with their literacy?</vt:lpstr>
      <vt:lpstr>Sut alla i helpu fy mhlentyn gyda’i lythrennedd? How can I help my child with their literacy?</vt:lpstr>
      <vt:lpstr>Sut alla i helpu fy mhlentyn gyda’i lythrennedd? How can I help my child with their literacy?</vt:lpstr>
      <vt:lpstr>Llythrennedd yn yr ysgol. Literacy in school</vt:lpstr>
      <vt:lpstr>Llythrennedd ar wefan yr ysgol. Literacy on the school website</vt:lpstr>
      <vt:lpstr>Llythrennedd ar wefan yr ysgol. Literacy on the school website</vt:lpstr>
      <vt:lpstr>Llythrennedd CA2 Literacy KS2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Llythrennedd</dc:title>
  <dc:creator>K Parkhouse (YGG Pontybrenin)</dc:creator>
  <cp:lastModifiedBy>K Parkhouse (YGG Pontybrenin)</cp:lastModifiedBy>
  <cp:revision>16</cp:revision>
  <dcterms:created xsi:type="dcterms:W3CDTF">2020-02-24T23:04:58Z</dcterms:created>
  <dcterms:modified xsi:type="dcterms:W3CDTF">2022-11-13T22:59:09Z</dcterms:modified>
</cp:coreProperties>
</file>