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7559675" cy="10439400"/>
  <p:notesSz cx="6858000" cy="9144000"/>
  <p:embeddedFontLst>
    <p:embeddedFont>
      <p:font typeface="Patrick Hand" panose="020B0604020202020204" charset="0"/>
      <p:regular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288">
          <p15:clr>
            <a:srgbClr val="747775"/>
          </p15:clr>
        </p15:guide>
        <p15:guide id="2" pos="238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D8CCC78-D129-406F-AAA4-9AD2F865880B}">
  <a:tblStyle styleId="{CD8CCC78-D129-406F-AAA4-9AD2F865880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725" y="67"/>
      </p:cViewPr>
      <p:guideLst>
        <p:guide orient="horz" pos="328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87788" y="685800"/>
            <a:ext cx="24831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87575" y="685800"/>
            <a:ext cx="24828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11298"/>
            <a:ext cx="7044600" cy="416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752555"/>
            <a:ext cx="7044600" cy="16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365680"/>
            <a:ext cx="7044600" cy="170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39232"/>
            <a:ext cx="7044600" cy="69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39232"/>
            <a:ext cx="3306900" cy="69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39232"/>
            <a:ext cx="3306900" cy="69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27727"/>
            <a:ext cx="2321700" cy="1533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20535"/>
            <a:ext cx="2321700" cy="645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13690"/>
            <a:ext cx="5264700" cy="830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54"/>
            <a:ext cx="3780000" cy="1044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03032"/>
            <a:ext cx="3344400" cy="3008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689531"/>
            <a:ext cx="3344400" cy="25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469689"/>
            <a:ext cx="3172200" cy="750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586994"/>
            <a:ext cx="4959600" cy="122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45153"/>
            <a:ext cx="7044600" cy="398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398217"/>
            <a:ext cx="7044600" cy="264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39232"/>
            <a:ext cx="7044600" cy="69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2676" y="4672043"/>
            <a:ext cx="3134650" cy="321444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/>
          <p:nvPr/>
        </p:nvSpPr>
        <p:spPr>
          <a:xfrm>
            <a:off x="65949" y="1691116"/>
            <a:ext cx="2147251" cy="5715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B7B7B7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9900"/>
                </a:solidFill>
                <a:latin typeface="Patrick Hand"/>
              </a:rPr>
              <a:t>Ein thema:</a:t>
            </a:r>
          </a:p>
        </p:txBody>
      </p:sp>
      <p:sp>
        <p:nvSpPr>
          <p:cNvPr id="56" name="Google Shape;56;p13"/>
          <p:cNvSpPr/>
          <p:nvPr/>
        </p:nvSpPr>
        <p:spPr>
          <a:xfrm>
            <a:off x="1" y="2518406"/>
            <a:ext cx="2279149" cy="49531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B7B7B7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9900FF"/>
                </a:solidFill>
                <a:latin typeface="Patrick Hand"/>
              </a:rPr>
              <a:t>Our theme:</a:t>
            </a:r>
          </a:p>
        </p:txBody>
      </p:sp>
      <p:sp>
        <p:nvSpPr>
          <p:cNvPr id="57" name="Google Shape;57;p13"/>
          <p:cNvSpPr txBox="1"/>
          <p:nvPr/>
        </p:nvSpPr>
        <p:spPr>
          <a:xfrm>
            <a:off x="2308025" y="1602627"/>
            <a:ext cx="5113200" cy="7485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I </a:t>
            </a:r>
            <a:r>
              <a:rPr lang="en-GB" sz="2400" b="1" dirty="0" err="1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ble</a:t>
            </a:r>
            <a:r>
              <a:rPr lang="en-GB" sz="2400" b="1" dirty="0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 </a:t>
            </a:r>
            <a:r>
              <a:rPr lang="en-GB" sz="2400" b="1" dirty="0" err="1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mae’r</a:t>
            </a:r>
            <a:r>
              <a:rPr lang="en-GB" sz="2400" b="1" dirty="0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 </a:t>
            </a:r>
            <a:r>
              <a:rPr lang="en-GB" sz="2400" b="1" dirty="0" err="1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afon</a:t>
            </a:r>
            <a:r>
              <a:rPr lang="en-GB" sz="2400" b="1" dirty="0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 </a:t>
            </a:r>
            <a:r>
              <a:rPr lang="en-GB" sz="2400" b="1" dirty="0" err="1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yn</a:t>
            </a:r>
            <a:r>
              <a:rPr lang="en-GB" sz="2400" b="1" dirty="0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 </a:t>
            </a:r>
            <a:r>
              <a:rPr lang="en-GB" sz="2400" b="1" dirty="0" err="1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llifo</a:t>
            </a:r>
            <a:r>
              <a:rPr lang="en-GB" sz="2400" b="1" dirty="0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?</a:t>
            </a:r>
            <a:endParaRPr sz="2400" b="1" dirty="0">
              <a:solidFill>
                <a:schemeClr val="dk2"/>
              </a:solidFill>
              <a:latin typeface="Patrick Hand"/>
              <a:ea typeface="Patrick Hand"/>
              <a:cs typeface="Patrick Hand"/>
              <a:sym typeface="Patrick Hand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313425" y="2351125"/>
            <a:ext cx="5113200" cy="7485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dirty="0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Where does the river flow?</a:t>
            </a:r>
            <a:endParaRPr sz="2800" b="1" dirty="0">
              <a:solidFill>
                <a:schemeClr val="dk2"/>
              </a:solidFill>
              <a:latin typeface="Patrick Hand"/>
              <a:ea typeface="Patrick Hand"/>
              <a:cs typeface="Patrick Hand"/>
              <a:sym typeface="Patrick Hand"/>
            </a:endParaRPr>
          </a:p>
        </p:txBody>
      </p:sp>
      <p:graphicFrame>
        <p:nvGraphicFramePr>
          <p:cNvPr id="59" name="Google Shape;59;p13"/>
          <p:cNvGraphicFramePr/>
          <p:nvPr>
            <p:extLst>
              <p:ext uri="{D42A27DB-BD31-4B8C-83A1-F6EECF244321}">
                <p14:modId xmlns:p14="http://schemas.microsoft.com/office/powerpoint/2010/main" val="1250418829"/>
              </p:ext>
            </p:extLst>
          </p:nvPr>
        </p:nvGraphicFramePr>
        <p:xfrm>
          <a:off x="177600" y="3526600"/>
          <a:ext cx="2970700" cy="1116775"/>
        </p:xfrm>
        <a:graphic>
          <a:graphicData uri="http://schemas.openxmlformats.org/drawingml/2006/table">
            <a:tbl>
              <a:tblPr>
                <a:noFill/>
                <a:tableStyleId>{CD8CCC78-D129-406F-AAA4-9AD2F865880B}</a:tableStyleId>
              </a:tblPr>
              <a:tblGrid>
                <a:gridCol w="1485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afon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river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>
            <p:extLst>
              <p:ext uri="{D42A27DB-BD31-4B8C-83A1-F6EECF244321}">
                <p14:modId xmlns:p14="http://schemas.microsoft.com/office/powerpoint/2010/main" val="3975795914"/>
              </p:ext>
            </p:extLst>
          </p:nvPr>
        </p:nvGraphicFramePr>
        <p:xfrm>
          <a:off x="3677250" y="9121650"/>
          <a:ext cx="2970700" cy="1116775"/>
        </p:xfrm>
        <a:graphic>
          <a:graphicData uri="http://schemas.openxmlformats.org/drawingml/2006/table">
            <a:tbl>
              <a:tblPr>
                <a:noFill/>
                <a:tableStyleId>{CD8CCC78-D129-406F-AAA4-9AD2F865880B}</a:tableStyleId>
              </a:tblPr>
              <a:tblGrid>
                <a:gridCol w="1485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Sianel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Channel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>
            <p:extLst>
              <p:ext uri="{D42A27DB-BD31-4B8C-83A1-F6EECF244321}">
                <p14:modId xmlns:p14="http://schemas.microsoft.com/office/powerpoint/2010/main" val="3833021115"/>
              </p:ext>
            </p:extLst>
          </p:nvPr>
        </p:nvGraphicFramePr>
        <p:xfrm>
          <a:off x="4450525" y="3526588"/>
          <a:ext cx="2970700" cy="1116775"/>
        </p:xfrm>
        <a:graphic>
          <a:graphicData uri="http://schemas.openxmlformats.org/drawingml/2006/table">
            <a:tbl>
              <a:tblPr>
                <a:noFill/>
                <a:tableStyleId>{CD8CCC78-D129-406F-AAA4-9AD2F865880B}</a:tableStyleId>
              </a:tblPr>
              <a:tblGrid>
                <a:gridCol w="1485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afonydd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rivers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2" name="Google Shape;62;p13"/>
          <p:cNvGraphicFramePr/>
          <p:nvPr>
            <p:extLst>
              <p:ext uri="{D42A27DB-BD31-4B8C-83A1-F6EECF244321}">
                <p14:modId xmlns:p14="http://schemas.microsoft.com/office/powerpoint/2010/main" val="1288949743"/>
              </p:ext>
            </p:extLst>
          </p:nvPr>
        </p:nvGraphicFramePr>
        <p:xfrm>
          <a:off x="177600" y="9285738"/>
          <a:ext cx="2970700" cy="1116775"/>
        </p:xfrm>
        <a:graphic>
          <a:graphicData uri="http://schemas.openxmlformats.org/drawingml/2006/table">
            <a:tbl>
              <a:tblPr>
                <a:noFill/>
                <a:tableStyleId>{CD8CCC78-D129-406F-AAA4-9AD2F865880B}</a:tableStyleId>
              </a:tblPr>
              <a:tblGrid>
                <a:gridCol w="1485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Tarddiad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Source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3" name="Google Shape;63;p13"/>
          <p:cNvGraphicFramePr/>
          <p:nvPr>
            <p:extLst>
              <p:ext uri="{D42A27DB-BD31-4B8C-83A1-F6EECF244321}">
                <p14:modId xmlns:p14="http://schemas.microsoft.com/office/powerpoint/2010/main" val="4031587644"/>
              </p:ext>
            </p:extLst>
          </p:nvPr>
        </p:nvGraphicFramePr>
        <p:xfrm>
          <a:off x="177600" y="7721800"/>
          <a:ext cx="2970700" cy="1280130"/>
        </p:xfrm>
        <a:graphic>
          <a:graphicData uri="http://schemas.openxmlformats.org/drawingml/2006/table">
            <a:tbl>
              <a:tblPr>
                <a:noFill/>
                <a:tableStyleId>{CD8CCC78-D129-406F-AAA4-9AD2F865880B}</a:tableStyleId>
              </a:tblPr>
              <a:tblGrid>
                <a:gridCol w="1485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 </a:t>
                      </a: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rhaeadr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waterfall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4" name="Google Shape;64;p13"/>
          <p:cNvGraphicFramePr/>
          <p:nvPr>
            <p:extLst>
              <p:ext uri="{D42A27DB-BD31-4B8C-83A1-F6EECF244321}">
                <p14:modId xmlns:p14="http://schemas.microsoft.com/office/powerpoint/2010/main" val="702965257"/>
              </p:ext>
            </p:extLst>
          </p:nvPr>
        </p:nvGraphicFramePr>
        <p:xfrm>
          <a:off x="3677250" y="7436800"/>
          <a:ext cx="3380850" cy="1116775"/>
        </p:xfrm>
        <a:graphic>
          <a:graphicData uri="http://schemas.openxmlformats.org/drawingml/2006/table">
            <a:tbl>
              <a:tblPr>
                <a:noFill/>
                <a:tableStyleId>{CD8CCC78-D129-406F-AAA4-9AD2F865880B}</a:tableStyleId>
              </a:tblPr>
              <a:tblGrid>
                <a:gridCol w="1690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0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nant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stream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5" name="Google Shape;65;p13"/>
          <p:cNvGraphicFramePr/>
          <p:nvPr>
            <p:extLst>
              <p:ext uri="{D42A27DB-BD31-4B8C-83A1-F6EECF244321}">
                <p14:modId xmlns:p14="http://schemas.microsoft.com/office/powerpoint/2010/main" val="192841886"/>
              </p:ext>
            </p:extLst>
          </p:nvPr>
        </p:nvGraphicFramePr>
        <p:xfrm>
          <a:off x="138775" y="4971775"/>
          <a:ext cx="1850350" cy="2003000"/>
        </p:xfrm>
        <a:graphic>
          <a:graphicData uri="http://schemas.openxmlformats.org/drawingml/2006/table">
            <a:tbl>
              <a:tblPr>
                <a:noFill/>
                <a:tableStyleId>{CD8CCC78-D129-406F-AAA4-9AD2F865880B}</a:tableStyleId>
              </a:tblPr>
              <a:tblGrid>
                <a:gridCol w="1850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01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aber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1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estuary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6" name="Google Shape;66;p13"/>
          <p:cNvGraphicFramePr/>
          <p:nvPr>
            <p:extLst>
              <p:ext uri="{D42A27DB-BD31-4B8C-83A1-F6EECF244321}">
                <p14:modId xmlns:p14="http://schemas.microsoft.com/office/powerpoint/2010/main" val="2782242275"/>
              </p:ext>
            </p:extLst>
          </p:nvPr>
        </p:nvGraphicFramePr>
        <p:xfrm>
          <a:off x="5570875" y="4832463"/>
          <a:ext cx="1850350" cy="2003000"/>
        </p:xfrm>
        <a:graphic>
          <a:graphicData uri="http://schemas.openxmlformats.org/drawingml/2006/table">
            <a:tbl>
              <a:tblPr>
                <a:noFill/>
                <a:tableStyleId>{CD8CCC78-D129-406F-AAA4-9AD2F865880B}</a:tableStyleId>
              </a:tblPr>
              <a:tblGrid>
                <a:gridCol w="1850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01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llifogydd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1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floods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7" name="Google Shape;67;p13"/>
          <p:cNvSpPr txBox="1"/>
          <p:nvPr/>
        </p:nvSpPr>
        <p:spPr>
          <a:xfrm>
            <a:off x="0" y="25"/>
            <a:ext cx="7560000" cy="1602600"/>
          </a:xfrm>
          <a:prstGeom prst="rect">
            <a:avLst/>
          </a:prstGeom>
          <a:noFill/>
          <a:ln w="9525" cap="flat" cmpd="sng">
            <a:solidFill>
              <a:srgbClr val="6AA84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351C75"/>
                </a:solidFill>
                <a:latin typeface="Patrick Hand"/>
                <a:ea typeface="Patrick Hand"/>
                <a:cs typeface="Patrick Hand"/>
                <a:sym typeface="Patrick Hand"/>
              </a:rPr>
              <a:t>Mae Seren a Sbarc yma i wneud sgyrsiau gyda'ch plentyn am thema y tymor yn llawer haws!</a:t>
            </a:r>
            <a:endParaRPr sz="2400">
              <a:solidFill>
                <a:srgbClr val="351C75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B45F06"/>
                </a:solidFill>
                <a:latin typeface="Patrick Hand"/>
                <a:ea typeface="Patrick Hand"/>
                <a:cs typeface="Patrick Hand"/>
                <a:sym typeface="Patrick Hand"/>
              </a:rPr>
              <a:t>Seren and Sbarc are here to make discussions with your child about their theme for the term much easier!</a:t>
            </a:r>
            <a:endParaRPr sz="2400">
              <a:solidFill>
                <a:srgbClr val="B45F06"/>
              </a:solidFill>
              <a:latin typeface="Patrick Hand"/>
              <a:ea typeface="Patrick Hand"/>
              <a:cs typeface="Patrick Hand"/>
              <a:sym typeface="Patrick Ha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5BAE8BA8DBE14F830423E4ECBC8DA8" ma:contentTypeVersion="16" ma:contentTypeDescription="Create a new document." ma:contentTypeScope="" ma:versionID="5b71c0271ea9ad6bdd19489fd3c55ad2">
  <xsd:schema xmlns:xsd="http://www.w3.org/2001/XMLSchema" xmlns:xs="http://www.w3.org/2001/XMLSchema" xmlns:p="http://schemas.microsoft.com/office/2006/metadata/properties" xmlns:ns3="9f97f7d8-29ad-4044-b5b1-9d7834bb2b10" xmlns:ns4="6ff1573d-c3d3-4f5b-b3bc-151167824b09" targetNamespace="http://schemas.microsoft.com/office/2006/metadata/properties" ma:root="true" ma:fieldsID="44ea2f9a224da79b641e9054c5c63e8f" ns3:_="" ns4:_="">
    <xsd:import namespace="9f97f7d8-29ad-4044-b5b1-9d7834bb2b10"/>
    <xsd:import namespace="6ff1573d-c3d3-4f5b-b3bc-151167824b0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ObjectDetectorVersion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LengthInSecond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97f7d8-29ad-4044-b5b1-9d7834bb2b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1573d-c3d3-4f5b-b3bc-151167824b09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f97f7d8-29ad-4044-b5b1-9d7834bb2b10" xsi:nil="true"/>
  </documentManagement>
</p:properties>
</file>

<file path=customXml/itemProps1.xml><?xml version="1.0" encoding="utf-8"?>
<ds:datastoreItem xmlns:ds="http://schemas.openxmlformats.org/officeDocument/2006/customXml" ds:itemID="{D3A6DE79-A66D-4637-A754-1BE9E818C8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97f7d8-29ad-4044-b5b1-9d7834bb2b10"/>
    <ds:schemaRef ds:uri="6ff1573d-c3d3-4f5b-b3bc-151167824b0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A7B59F9-9FCB-4452-AAD9-D44298D6D0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763B4E-379F-4608-B6ED-D4445BB27F5A}">
  <ds:schemaRefs>
    <ds:schemaRef ds:uri="9f97f7d8-29ad-4044-b5b1-9d7834bb2b10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purl.org/dc/dcmitype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6ff1573d-c3d3-4f5b-b3bc-151167824b0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Custom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Patrick Hand</vt:lpstr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Menna Phillips</dc:creator>
  <cp:lastModifiedBy>M Phillips (YGG Pontybrenin)</cp:lastModifiedBy>
  <cp:revision>1</cp:revision>
  <dcterms:modified xsi:type="dcterms:W3CDTF">2024-09-16T09:27:48Z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0x010100235BAE8BA8DBE14F830423E4ECBC8DA8</vt:lpwstr>
  </property>
</Properties>
</file>