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517" r:id="rId2"/>
    <p:sldId id="843" r:id="rId3"/>
    <p:sldId id="845" r:id="rId4"/>
    <p:sldId id="825" r:id="rId5"/>
    <p:sldId id="840" r:id="rId6"/>
    <p:sldId id="842" r:id="rId7"/>
    <p:sldId id="860" r:id="rId8"/>
    <p:sldId id="861" r:id="rId9"/>
    <p:sldId id="826" r:id="rId10"/>
    <p:sldId id="862" r:id="rId11"/>
    <p:sldId id="863" r:id="rId12"/>
    <p:sldId id="864" r:id="rId13"/>
    <p:sldId id="865" r:id="rId14"/>
    <p:sldId id="866" r:id="rId15"/>
    <p:sldId id="875" r:id="rId16"/>
    <p:sldId id="868" r:id="rId17"/>
    <p:sldId id="849" r:id="rId18"/>
    <p:sldId id="870" r:id="rId19"/>
    <p:sldId id="871" r:id="rId20"/>
    <p:sldId id="872" r:id="rId21"/>
    <p:sldId id="873" r:id="rId22"/>
    <p:sldId id="850" r:id="rId23"/>
    <p:sldId id="853" r:id="rId24"/>
    <p:sldId id="854" r:id="rId25"/>
    <p:sldId id="855" r:id="rId26"/>
    <p:sldId id="857" r:id="rId27"/>
    <p:sldId id="869" r:id="rId28"/>
    <p:sldId id="828" r:id="rId29"/>
    <p:sldId id="839" r:id="rId30"/>
    <p:sldId id="778" r:id="rId31"/>
    <p:sldId id="779" r:id="rId32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CTIV Handwriting Print" pitchFamily="2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CTIV Handwriting Print" pitchFamily="2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CTIV Handwriting Print" pitchFamily="2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CTIV Handwriting Print" pitchFamily="2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800" kern="1200">
        <a:solidFill>
          <a:schemeClr val="tx1"/>
        </a:solidFill>
        <a:latin typeface="ACTIV Handwriting Print" pitchFamily="2" charset="0"/>
        <a:ea typeface="+mn-ea"/>
        <a:cs typeface="+mn-cs"/>
      </a:defRPr>
    </a:lvl5pPr>
    <a:lvl6pPr marL="2286000" algn="l" defTabSz="914400" rtl="0" eaLnBrk="1" latinLnBrk="0" hangingPunct="1">
      <a:defRPr sz="4800" kern="1200">
        <a:solidFill>
          <a:schemeClr val="tx1"/>
        </a:solidFill>
        <a:latin typeface="ACTIV Handwriting Print" pitchFamily="2" charset="0"/>
        <a:ea typeface="+mn-ea"/>
        <a:cs typeface="+mn-cs"/>
      </a:defRPr>
    </a:lvl6pPr>
    <a:lvl7pPr marL="2743200" algn="l" defTabSz="914400" rtl="0" eaLnBrk="1" latinLnBrk="0" hangingPunct="1">
      <a:defRPr sz="4800" kern="1200">
        <a:solidFill>
          <a:schemeClr val="tx1"/>
        </a:solidFill>
        <a:latin typeface="ACTIV Handwriting Print" pitchFamily="2" charset="0"/>
        <a:ea typeface="+mn-ea"/>
        <a:cs typeface="+mn-cs"/>
      </a:defRPr>
    </a:lvl7pPr>
    <a:lvl8pPr marL="3200400" algn="l" defTabSz="914400" rtl="0" eaLnBrk="1" latinLnBrk="0" hangingPunct="1">
      <a:defRPr sz="4800" kern="1200">
        <a:solidFill>
          <a:schemeClr val="tx1"/>
        </a:solidFill>
        <a:latin typeface="ACTIV Handwriting Print" pitchFamily="2" charset="0"/>
        <a:ea typeface="+mn-ea"/>
        <a:cs typeface="+mn-cs"/>
      </a:defRPr>
    </a:lvl8pPr>
    <a:lvl9pPr marL="3657600" algn="l" defTabSz="914400" rtl="0" eaLnBrk="1" latinLnBrk="0" hangingPunct="1">
      <a:defRPr sz="4800" kern="1200">
        <a:solidFill>
          <a:schemeClr val="tx1"/>
        </a:solidFill>
        <a:latin typeface="ACTIV Handwriting Print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6600CC"/>
    <a:srgbClr val="000000"/>
    <a:srgbClr val="00FF00"/>
    <a:srgbClr val="993366"/>
    <a:srgbClr val="660033"/>
    <a:srgbClr val="FFFF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03" autoAdjust="0"/>
    <p:restoredTop sz="94728" autoAdjust="0"/>
  </p:normalViewPr>
  <p:slideViewPr>
    <p:cSldViewPr>
      <p:cViewPr varScale="1">
        <p:scale>
          <a:sx n="63" d="100"/>
          <a:sy n="63" d="100"/>
        </p:scale>
        <p:origin x="134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61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61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261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58A794D-EB92-4114-B021-8CCE7B9672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7087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B7113837-30E5-4B42-8D2F-17F8712E50D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12804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41388" y="750888"/>
            <a:ext cx="5000625" cy="3749675"/>
          </a:xfrm>
          <a:ln/>
        </p:spPr>
      </p:sp>
      <p:sp>
        <p:nvSpPr>
          <p:cNvPr id="6861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 lIns="96478" tIns="48239" rIns="96478" bIns="48239"/>
          <a:lstStyle/>
          <a:p>
            <a:pPr eaLnBrk="1" hangingPunct="1">
              <a:spcBef>
                <a:spcPct val="0"/>
              </a:spcBef>
            </a:pPr>
            <a:r>
              <a:rPr lang="en-GB"/>
              <a:t>10 ardal i </a:t>
            </a:r>
          </a:p>
        </p:txBody>
      </p:sp>
      <p:sp>
        <p:nvSpPr>
          <p:cNvPr id="68611" name="Slide Number Placeholder 3"/>
          <p:cNvSpPr txBox="1">
            <a:spLocks noGrp="1"/>
          </p:cNvSpPr>
          <p:nvPr/>
        </p:nvSpPr>
        <p:spPr bwMode="auto">
          <a:xfrm>
            <a:off x="3897313" y="9501188"/>
            <a:ext cx="298291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478" tIns="48239" rIns="96478" bIns="48239" anchor="b"/>
          <a:lstStyle/>
          <a:p>
            <a:pPr algn="r" defTabSz="965200"/>
            <a:fld id="{DF9D0101-FB21-456F-A1E6-EB7300CBA046}" type="slidenum">
              <a:rPr lang="en-GB" sz="1300">
                <a:latin typeface="Calibri" pitchFamily="34" charset="0"/>
              </a:rPr>
              <a:pPr algn="r" defTabSz="965200"/>
              <a:t>23</a:t>
            </a:fld>
            <a:endParaRPr lang="en-GB" sz="13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796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A15284-142A-4E96-BFEB-BB6AFBD4D0C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32485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02449-0B81-470D-8FF3-06DE1A390D4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237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37DCC-5CAE-4482-BF3B-2A501CDA49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1266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B9509-8574-4FDD-BE37-E90607ECB3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80106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F36BA-40D8-4EC3-B7EC-7BFE329F6E3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5701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39BDE-FBC3-45C3-AC04-A0E0ABF725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95569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8428A-6363-4749-82ED-42F1143C97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5414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D9E1A-2AA1-417B-80ED-50CBE52F0D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4547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58F03-A8A4-45DD-9F6D-D2DED7E0EA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5804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4B546-8C97-4CC2-9BBC-12486F94AA2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56487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85C26-1B21-4577-8A45-1D69A6BAA96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663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50000">
              <a:srgbClr val="FFFF99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11172F92-D059-4F55-8778-0701FE86F6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611981" y="4394016"/>
            <a:ext cx="7920037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 dirty="0" err="1">
                <a:solidFill>
                  <a:srgbClr val="993366"/>
                </a:solidFill>
                <a:latin typeface="Comic Sans MS" pitchFamily="66" charset="0"/>
              </a:rPr>
              <a:t>Mathemateg</a:t>
            </a:r>
            <a:r>
              <a:rPr lang="en-GB" altLang="en-US" sz="4000" b="1" dirty="0">
                <a:solidFill>
                  <a:srgbClr val="993366"/>
                </a:solidFill>
                <a:latin typeface="Comic Sans MS" pitchFamily="66" charset="0"/>
              </a:rPr>
              <a:t> / </a:t>
            </a:r>
            <a:r>
              <a:rPr lang="en-GB" altLang="en-US" sz="4000" b="1" dirty="0" err="1">
                <a:solidFill>
                  <a:srgbClr val="993366"/>
                </a:solidFill>
                <a:latin typeface="Comic Sans MS" pitchFamily="66" charset="0"/>
              </a:rPr>
              <a:t>Rhifedd</a:t>
            </a:r>
            <a:endParaRPr lang="en-GB" altLang="en-US" sz="4000" b="1" dirty="0">
              <a:solidFill>
                <a:srgbClr val="993366"/>
              </a:solidFill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 i="1" dirty="0">
                <a:solidFill>
                  <a:srgbClr val="993366"/>
                </a:solidFill>
                <a:latin typeface="Comic Sans MS" pitchFamily="66" charset="0"/>
              </a:rPr>
              <a:t>Mathematics / Numeracy</a:t>
            </a:r>
            <a:endParaRPr lang="en-US" altLang="en-US" sz="2400" dirty="0">
              <a:solidFill>
                <a:srgbClr val="993366"/>
              </a:solidFill>
              <a:latin typeface="Comic Sans MS" pitchFamily="66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539750" y="476250"/>
            <a:ext cx="8064500" cy="5832475"/>
          </a:xfrm>
          <a:prstGeom prst="rect">
            <a:avLst/>
          </a:prstGeom>
          <a:noFill/>
          <a:ln w="63500">
            <a:solidFill>
              <a:srgbClr val="9933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800">
              <a:latin typeface="ACTIV Handwriting Print" pitchFamily="2" charset="0"/>
            </a:endParaRPr>
          </a:p>
        </p:txBody>
      </p:sp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3203575" y="836613"/>
            <a:ext cx="3024188" cy="1223962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9227"/>
              </a:avLst>
            </a:prstTxWarp>
          </a:bodyPr>
          <a:lstStyle/>
          <a:p>
            <a:r>
              <a:rPr lang="en-GB" sz="3600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9933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/>
              </a:rPr>
              <a:t>Croeso</a:t>
            </a:r>
          </a:p>
          <a:p>
            <a:r>
              <a:rPr lang="en-GB" sz="3600" kern="10">
                <a:ln w="19050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9933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Comic Sans MS"/>
              </a:rPr>
              <a:t>Welcome</a:t>
            </a:r>
          </a:p>
        </p:txBody>
      </p:sp>
      <p:pic>
        <p:nvPicPr>
          <p:cNvPr id="2053" name="Picture 6" descr="j023718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196975"/>
            <a:ext cx="1655763" cy="149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7" descr="j023298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8050"/>
            <a:ext cx="18002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B0272D-C442-40D1-BF1E-C3986E4B7E02}"/>
              </a:ext>
            </a:extLst>
          </p:cNvPr>
          <p:cNvSpPr txBox="1"/>
          <p:nvPr/>
        </p:nvSpPr>
        <p:spPr>
          <a:xfrm>
            <a:off x="971600" y="2784231"/>
            <a:ext cx="7344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>
                <a:latin typeface="Comic Sans MS" panose="030F0702030302020204" pitchFamily="66" charset="0"/>
              </a:rPr>
              <a:t>Rhieni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fel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Partneriaid</a:t>
            </a:r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4000" dirty="0">
                <a:latin typeface="Comic Sans MS" panose="030F0702030302020204" pitchFamily="66" charset="0"/>
              </a:rPr>
              <a:t>Parents as Partners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592DBB5-FA63-4B50-991F-B5ABF1DFDCB0}"/>
              </a:ext>
            </a:extLst>
          </p:cNvPr>
          <p:cNvSpPr/>
          <p:nvPr/>
        </p:nvSpPr>
        <p:spPr>
          <a:xfrm>
            <a:off x="1115616" y="4522296"/>
            <a:ext cx="71916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solidFill>
                  <a:schemeClr val="accent2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Numeracy is usually defined as the ability to use maths at the level needed to get by in everyday life. Using maths in everyday situations.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D71A67-BBC9-47F5-8243-5743F04C1595}"/>
              </a:ext>
            </a:extLst>
          </p:cNvPr>
          <p:cNvSpPr txBox="1"/>
          <p:nvPr/>
        </p:nvSpPr>
        <p:spPr>
          <a:xfrm>
            <a:off x="83432" y="332656"/>
            <a:ext cx="89771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Beth </a:t>
            </a:r>
            <a:r>
              <a:rPr lang="en-GB" dirty="0" err="1">
                <a:latin typeface="Comic Sans MS" panose="030F0702030302020204" pitchFamily="66" charset="0"/>
              </a:rPr>
              <a:t>yw’r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gwahaniaeth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r>
              <a:rPr lang="en-GB" dirty="0" err="1">
                <a:latin typeface="Comic Sans MS" panose="030F0702030302020204" pitchFamily="66" charset="0"/>
              </a:rPr>
              <a:t>rhwng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err="1">
                <a:latin typeface="Comic Sans MS" panose="030F0702030302020204" pitchFamily="66" charset="0"/>
              </a:rPr>
              <a:t>Mathemateg</a:t>
            </a:r>
            <a:r>
              <a:rPr lang="en-GB" dirty="0">
                <a:latin typeface="Comic Sans MS" panose="030F0702030302020204" pitchFamily="66" charset="0"/>
              </a:rPr>
              <a:t> a </a:t>
            </a:r>
            <a:r>
              <a:rPr lang="en-GB" dirty="0" err="1">
                <a:latin typeface="Comic Sans MS" panose="030F0702030302020204" pitchFamily="66" charset="0"/>
              </a:rPr>
              <a:t>Rhifedd</a:t>
            </a:r>
            <a:r>
              <a:rPr lang="en-GB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F74732-F046-4365-8AB3-4E7C3925B096}"/>
              </a:ext>
            </a:extLst>
          </p:cNvPr>
          <p:cNvSpPr txBox="1"/>
          <p:nvPr/>
        </p:nvSpPr>
        <p:spPr>
          <a:xfrm>
            <a:off x="-78536" y="2420888"/>
            <a:ext cx="94307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What’s the difference between </a:t>
            </a:r>
          </a:p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Mathematics and Numeracy?</a:t>
            </a:r>
          </a:p>
        </p:txBody>
      </p:sp>
    </p:spTree>
    <p:extLst>
      <p:ext uri="{BB962C8B-B14F-4D97-AF65-F5344CB8AC3E}">
        <p14:creationId xmlns:p14="http://schemas.microsoft.com/office/powerpoint/2010/main" val="874671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6F2CE9-0558-4E32-956E-826161114E16}"/>
              </a:ext>
            </a:extLst>
          </p:cNvPr>
          <p:cNvSpPr txBox="1"/>
          <p:nvPr/>
        </p:nvSpPr>
        <p:spPr>
          <a:xfrm>
            <a:off x="107504" y="620688"/>
            <a:ext cx="87849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Mae </a:t>
            </a:r>
            <a:r>
              <a:rPr lang="en-GB" sz="3200" dirty="0" err="1">
                <a:latin typeface="Comic Sans MS" panose="030F0702030302020204" pitchFamily="66" charset="0"/>
              </a:rPr>
              <a:t>disgyblion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yn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dysgu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Mathemateg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mewn</a:t>
            </a:r>
            <a:r>
              <a:rPr lang="en-GB" sz="3200" dirty="0">
                <a:latin typeface="Comic Sans MS" panose="030F0702030302020204" pitchFamily="66" charset="0"/>
              </a:rPr>
              <a:t> 3 </a:t>
            </a:r>
            <a:r>
              <a:rPr lang="en-GB" sz="3200" dirty="0" err="1">
                <a:latin typeface="Comic Sans MS" panose="030F0702030302020204" pitchFamily="66" charset="0"/>
              </a:rPr>
              <a:t>cham</a:t>
            </a:r>
            <a:r>
              <a:rPr lang="en-GB" sz="3200" dirty="0">
                <a:latin typeface="Comic Sans MS" panose="030F0702030302020204" pitchFamily="66" charset="0"/>
              </a:rPr>
              <a:t>: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3200" dirty="0" err="1">
                <a:latin typeface="Comic Sans MS" panose="030F0702030302020204" pitchFamily="66" charset="0"/>
              </a:rPr>
              <a:t>Concrît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Gweledol</a:t>
            </a:r>
            <a:r>
              <a:rPr lang="en-GB" sz="3200" dirty="0">
                <a:latin typeface="Comic Sans MS" panose="030F0702030302020204" pitchFamily="66" charset="0"/>
              </a:rPr>
              <a:t> ac </a:t>
            </a:r>
            <a:r>
              <a:rPr lang="en-GB" sz="3200" dirty="0" err="1">
                <a:latin typeface="Comic Sans MS" panose="030F0702030302020204" pitchFamily="66" charset="0"/>
              </a:rPr>
              <a:t>Haniaethol</a:t>
            </a: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(</a:t>
            </a:r>
            <a:r>
              <a:rPr lang="en-GB" sz="3200" dirty="0" err="1">
                <a:latin typeface="Comic Sans MS" panose="030F0702030302020204" pitchFamily="66" charset="0"/>
              </a:rPr>
              <a:t>Adnoddau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pensil</a:t>
            </a:r>
            <a:r>
              <a:rPr lang="en-GB" sz="3200" dirty="0">
                <a:latin typeface="Comic Sans MS" panose="030F0702030302020204" pitchFamily="66" charset="0"/>
              </a:rPr>
              <a:t> a </a:t>
            </a:r>
            <a:r>
              <a:rPr lang="en-GB" sz="3200" dirty="0" err="1">
                <a:latin typeface="Comic Sans MS" panose="030F0702030302020204" pitchFamily="66" charset="0"/>
              </a:rPr>
              <a:t>phapur</a:t>
            </a:r>
            <a:r>
              <a:rPr lang="en-GB" sz="3200" dirty="0">
                <a:latin typeface="Comic Sans MS" panose="030F0702030302020204" pitchFamily="66" charset="0"/>
              </a:rPr>
              <a:t>, </a:t>
            </a:r>
            <a:r>
              <a:rPr lang="en-GB" sz="3200" dirty="0" err="1">
                <a:latin typeface="Comic Sans MS" panose="030F0702030302020204" pitchFamily="66" charset="0"/>
              </a:rPr>
              <a:t>mathemateg</a:t>
            </a:r>
            <a:r>
              <a:rPr lang="en-GB" sz="3200" dirty="0">
                <a:latin typeface="Comic Sans MS" panose="030F0702030302020204" pitchFamily="66" charset="0"/>
              </a:rPr>
              <a:t> pen)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F1D4CD0-45D4-405F-99C2-0AF5E0E876FC}"/>
              </a:ext>
            </a:extLst>
          </p:cNvPr>
          <p:cNvSpPr txBox="1"/>
          <p:nvPr/>
        </p:nvSpPr>
        <p:spPr>
          <a:xfrm>
            <a:off x="683568" y="3882822"/>
            <a:ext cx="81003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Pupils learn Mathematics in 3 steps:</a:t>
            </a: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Concrete, Visual and Abstract</a:t>
            </a:r>
          </a:p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(Resources, pen and paper, mental maths)</a:t>
            </a:r>
          </a:p>
        </p:txBody>
      </p:sp>
    </p:spTree>
    <p:extLst>
      <p:ext uri="{BB962C8B-B14F-4D97-AF65-F5344CB8AC3E}">
        <p14:creationId xmlns:p14="http://schemas.microsoft.com/office/powerpoint/2010/main" val="331521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01064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dirty="0" err="1">
                <a:solidFill>
                  <a:schemeClr val="tx1"/>
                </a:solidFill>
                <a:latin typeface="Comic Sans MS" pitchFamily="66" charset="0"/>
              </a:rPr>
              <a:t>Diriaethol</a:t>
            </a:r>
            <a:r>
              <a:rPr lang="en-GB" altLang="en-US" dirty="0">
                <a:latin typeface="Comic Sans MS" pitchFamily="66" charset="0"/>
              </a:rPr>
              <a:t> / </a:t>
            </a:r>
            <a:r>
              <a:rPr lang="en-GB" altLang="en-US" dirty="0">
                <a:solidFill>
                  <a:schemeClr val="accent6"/>
                </a:solidFill>
                <a:latin typeface="Comic Sans MS" pitchFamily="66" charset="0"/>
              </a:rPr>
              <a:t>Concrete</a:t>
            </a:r>
            <a:br>
              <a:rPr lang="en-GB" altLang="en-US" dirty="0">
                <a:latin typeface="Comic Sans MS" pitchFamily="66" charset="0"/>
              </a:rPr>
            </a:br>
            <a:r>
              <a:rPr lang="en-GB" altLang="en-US" dirty="0" err="1">
                <a:solidFill>
                  <a:schemeClr val="tx1"/>
                </a:solidFill>
                <a:latin typeface="Comic Sans MS" pitchFamily="66" charset="0"/>
              </a:rPr>
              <a:t>Adnoddau</a:t>
            </a:r>
            <a:r>
              <a:rPr lang="en-GB" altLang="en-US" dirty="0">
                <a:latin typeface="Comic Sans MS" pitchFamily="66" charset="0"/>
              </a:rPr>
              <a:t> / </a:t>
            </a:r>
            <a:r>
              <a:rPr lang="en-GB" altLang="en-US" dirty="0">
                <a:solidFill>
                  <a:schemeClr val="accent6"/>
                </a:solidFill>
                <a:latin typeface="Comic Sans MS" pitchFamily="66" charset="0"/>
              </a:rPr>
              <a:t>Resources</a:t>
            </a:r>
            <a:br>
              <a:rPr lang="en-GB" altLang="en-US" dirty="0">
                <a:latin typeface="Comic Sans MS" pitchFamily="66" charset="0"/>
              </a:rPr>
            </a:br>
            <a:r>
              <a:rPr lang="en-GB" altLang="en-US" dirty="0">
                <a:latin typeface="Comic Sans MS" pitchFamily="66" charset="0"/>
              </a:rPr>
              <a:t>NUMICON</a:t>
            </a:r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250825" y="3429000"/>
            <a:ext cx="8569325" cy="2592388"/>
            <a:chOff x="158" y="2160"/>
            <a:chExt cx="5262" cy="1633"/>
          </a:xfrm>
        </p:grpSpPr>
        <p:grpSp>
          <p:nvGrpSpPr>
            <p:cNvPr id="3076" name="Group 4"/>
            <p:cNvGrpSpPr>
              <a:grpSpLocks/>
            </p:cNvGrpSpPr>
            <p:nvPr/>
          </p:nvGrpSpPr>
          <p:grpSpPr bwMode="auto">
            <a:xfrm>
              <a:off x="453" y="2961"/>
              <a:ext cx="4631" cy="93"/>
              <a:chOff x="340" y="754"/>
              <a:chExt cx="4989" cy="136"/>
            </a:xfrm>
          </p:grpSpPr>
          <p:sp>
            <p:nvSpPr>
              <p:cNvPr id="3168" name="Rectangle 5"/>
              <p:cNvSpPr>
                <a:spLocks noChangeArrowheads="1"/>
              </p:cNvSpPr>
              <p:nvPr/>
            </p:nvSpPr>
            <p:spPr bwMode="auto">
              <a:xfrm>
                <a:off x="340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69" name="Rectangle 6"/>
              <p:cNvSpPr>
                <a:spLocks noChangeArrowheads="1"/>
              </p:cNvSpPr>
              <p:nvPr/>
            </p:nvSpPr>
            <p:spPr bwMode="auto">
              <a:xfrm>
                <a:off x="839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70" name="Rectangle 7"/>
              <p:cNvSpPr>
                <a:spLocks noChangeArrowheads="1"/>
              </p:cNvSpPr>
              <p:nvPr/>
            </p:nvSpPr>
            <p:spPr bwMode="auto">
              <a:xfrm>
                <a:off x="1338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71" name="Rectangle 8"/>
              <p:cNvSpPr>
                <a:spLocks noChangeArrowheads="1"/>
              </p:cNvSpPr>
              <p:nvPr/>
            </p:nvSpPr>
            <p:spPr bwMode="auto">
              <a:xfrm>
                <a:off x="1837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72" name="Rectangle 9"/>
              <p:cNvSpPr>
                <a:spLocks noChangeArrowheads="1"/>
              </p:cNvSpPr>
              <p:nvPr/>
            </p:nvSpPr>
            <p:spPr bwMode="auto">
              <a:xfrm>
                <a:off x="2336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73" name="Rectangle 10"/>
              <p:cNvSpPr>
                <a:spLocks noChangeArrowheads="1"/>
              </p:cNvSpPr>
              <p:nvPr/>
            </p:nvSpPr>
            <p:spPr bwMode="auto">
              <a:xfrm>
                <a:off x="2835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74" name="Rectangle 11"/>
              <p:cNvSpPr>
                <a:spLocks noChangeArrowheads="1"/>
              </p:cNvSpPr>
              <p:nvPr/>
            </p:nvSpPr>
            <p:spPr bwMode="auto">
              <a:xfrm>
                <a:off x="3334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75" name="Rectangle 12"/>
              <p:cNvSpPr>
                <a:spLocks noChangeArrowheads="1"/>
              </p:cNvSpPr>
              <p:nvPr/>
            </p:nvSpPr>
            <p:spPr bwMode="auto">
              <a:xfrm>
                <a:off x="3833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76" name="Rectangle 13"/>
              <p:cNvSpPr>
                <a:spLocks noChangeArrowheads="1"/>
              </p:cNvSpPr>
              <p:nvPr/>
            </p:nvSpPr>
            <p:spPr bwMode="auto">
              <a:xfrm>
                <a:off x="4331" y="754"/>
                <a:ext cx="499" cy="136"/>
              </a:xfrm>
              <a:prstGeom prst="rect">
                <a:avLst/>
              </a:prstGeom>
              <a:solidFill>
                <a:srgbClr val="FFFF00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77" name="Rectangle 14"/>
              <p:cNvSpPr>
                <a:spLocks noChangeArrowheads="1"/>
              </p:cNvSpPr>
              <p:nvPr/>
            </p:nvSpPr>
            <p:spPr bwMode="auto">
              <a:xfrm>
                <a:off x="4830" y="754"/>
                <a:ext cx="499" cy="136"/>
              </a:xfrm>
              <a:prstGeom prst="rect">
                <a:avLst/>
              </a:prstGeom>
              <a:solidFill>
                <a:srgbClr val="3366FF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77" name="Group 15"/>
            <p:cNvGrpSpPr>
              <a:grpSpLocks/>
            </p:cNvGrpSpPr>
            <p:nvPr/>
          </p:nvGrpSpPr>
          <p:grpSpPr bwMode="auto">
            <a:xfrm>
              <a:off x="831" y="2744"/>
              <a:ext cx="160" cy="148"/>
              <a:chOff x="3606" y="1117"/>
              <a:chExt cx="363" cy="363"/>
            </a:xfrm>
          </p:grpSpPr>
          <p:sp>
            <p:nvSpPr>
              <p:cNvPr id="3166" name="AutoShape 16"/>
              <p:cNvSpPr>
                <a:spLocks noChangeArrowheads="1"/>
              </p:cNvSpPr>
              <p:nvPr/>
            </p:nvSpPr>
            <p:spPr bwMode="auto">
              <a:xfrm>
                <a:off x="3606" y="1117"/>
                <a:ext cx="363" cy="363"/>
              </a:xfrm>
              <a:prstGeom prst="roundRect">
                <a:avLst>
                  <a:gd name="adj" fmla="val 16667"/>
                </a:avLst>
              </a:prstGeom>
              <a:solidFill>
                <a:srgbClr val="FF99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67" name="Oval 17"/>
              <p:cNvSpPr>
                <a:spLocks noChangeArrowheads="1"/>
              </p:cNvSpPr>
              <p:nvPr/>
            </p:nvSpPr>
            <p:spPr bwMode="auto">
              <a:xfrm>
                <a:off x="3651" y="1162"/>
                <a:ext cx="275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78" name="Group 18"/>
            <p:cNvGrpSpPr>
              <a:grpSpLocks/>
            </p:cNvGrpSpPr>
            <p:nvPr/>
          </p:nvGrpSpPr>
          <p:grpSpPr bwMode="auto">
            <a:xfrm>
              <a:off x="1210" y="2744"/>
              <a:ext cx="318" cy="148"/>
              <a:chOff x="2971" y="572"/>
              <a:chExt cx="1270" cy="635"/>
            </a:xfrm>
          </p:grpSpPr>
          <p:sp>
            <p:nvSpPr>
              <p:cNvPr id="3163" name="AutoShape 19"/>
              <p:cNvSpPr>
                <a:spLocks noChangeArrowheads="1"/>
              </p:cNvSpPr>
              <p:nvPr/>
            </p:nvSpPr>
            <p:spPr bwMode="auto">
              <a:xfrm>
                <a:off x="2971" y="572"/>
                <a:ext cx="1270" cy="635"/>
              </a:xfrm>
              <a:prstGeom prst="roundRect">
                <a:avLst>
                  <a:gd name="adj" fmla="val 12282"/>
                </a:avLst>
              </a:prstGeom>
              <a:solidFill>
                <a:srgbClr val="C4D7D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64" name="Oval 20"/>
              <p:cNvSpPr>
                <a:spLocks noChangeArrowheads="1"/>
              </p:cNvSpPr>
              <p:nvPr/>
            </p:nvSpPr>
            <p:spPr bwMode="auto">
              <a:xfrm>
                <a:off x="3062" y="662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65" name="Oval 21"/>
              <p:cNvSpPr>
                <a:spLocks noChangeArrowheads="1"/>
              </p:cNvSpPr>
              <p:nvPr/>
            </p:nvSpPr>
            <p:spPr bwMode="auto">
              <a:xfrm>
                <a:off x="3697" y="662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79" name="Group 22"/>
            <p:cNvGrpSpPr>
              <a:grpSpLocks/>
            </p:cNvGrpSpPr>
            <p:nvPr/>
          </p:nvGrpSpPr>
          <p:grpSpPr bwMode="auto">
            <a:xfrm>
              <a:off x="2136" y="2598"/>
              <a:ext cx="318" cy="296"/>
              <a:chOff x="1701" y="1207"/>
              <a:chExt cx="1270" cy="1271"/>
            </a:xfrm>
          </p:grpSpPr>
          <p:sp>
            <p:nvSpPr>
              <p:cNvPr id="3158" name="AutoShape 23"/>
              <p:cNvSpPr>
                <a:spLocks noChangeArrowheads="1"/>
              </p:cNvSpPr>
              <p:nvPr/>
            </p:nvSpPr>
            <p:spPr bwMode="auto">
              <a:xfrm>
                <a:off x="1701" y="1207"/>
                <a:ext cx="1270" cy="1271"/>
              </a:xfrm>
              <a:prstGeom prst="roundRect">
                <a:avLst>
                  <a:gd name="adj" fmla="val 9606"/>
                </a:avLst>
              </a:prstGeom>
              <a:solidFill>
                <a:srgbClr val="CC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59" name="Oval 24"/>
              <p:cNvSpPr>
                <a:spLocks noChangeArrowheads="1"/>
              </p:cNvSpPr>
              <p:nvPr/>
            </p:nvSpPr>
            <p:spPr bwMode="auto">
              <a:xfrm>
                <a:off x="1791" y="129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60" name="Oval 25"/>
              <p:cNvSpPr>
                <a:spLocks noChangeArrowheads="1"/>
              </p:cNvSpPr>
              <p:nvPr/>
            </p:nvSpPr>
            <p:spPr bwMode="auto">
              <a:xfrm>
                <a:off x="1791" y="193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61" name="Oval 26"/>
              <p:cNvSpPr>
                <a:spLocks noChangeArrowheads="1"/>
              </p:cNvSpPr>
              <p:nvPr/>
            </p:nvSpPr>
            <p:spPr bwMode="auto">
              <a:xfrm>
                <a:off x="2426" y="193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62" name="Oval 27"/>
              <p:cNvSpPr>
                <a:spLocks noChangeArrowheads="1"/>
              </p:cNvSpPr>
              <p:nvPr/>
            </p:nvSpPr>
            <p:spPr bwMode="auto">
              <a:xfrm>
                <a:off x="2426" y="129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80" name="Group 28"/>
            <p:cNvGrpSpPr>
              <a:grpSpLocks/>
            </p:cNvGrpSpPr>
            <p:nvPr/>
          </p:nvGrpSpPr>
          <p:grpSpPr bwMode="auto">
            <a:xfrm flipH="1">
              <a:off x="2599" y="2452"/>
              <a:ext cx="318" cy="444"/>
              <a:chOff x="2744" y="2659"/>
              <a:chExt cx="725" cy="1090"/>
            </a:xfrm>
          </p:grpSpPr>
          <p:sp>
            <p:nvSpPr>
              <p:cNvPr id="3151" name="AutoShape 29"/>
              <p:cNvSpPr>
                <a:spLocks noChangeArrowheads="1"/>
              </p:cNvSpPr>
              <p:nvPr/>
            </p:nvSpPr>
            <p:spPr bwMode="auto">
              <a:xfrm>
                <a:off x="2744" y="3022"/>
                <a:ext cx="725" cy="727"/>
              </a:xfrm>
              <a:prstGeom prst="roundRect">
                <a:avLst>
                  <a:gd name="adj" fmla="val 9606"/>
                </a:avLst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52" name="Oval 30"/>
              <p:cNvSpPr>
                <a:spLocks noChangeArrowheads="1"/>
              </p:cNvSpPr>
              <p:nvPr/>
            </p:nvSpPr>
            <p:spPr bwMode="auto">
              <a:xfrm>
                <a:off x="2796" y="3074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53" name="Oval 31"/>
              <p:cNvSpPr>
                <a:spLocks noChangeArrowheads="1"/>
              </p:cNvSpPr>
              <p:nvPr/>
            </p:nvSpPr>
            <p:spPr bwMode="auto">
              <a:xfrm>
                <a:off x="2796" y="3437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54" name="Oval 32"/>
              <p:cNvSpPr>
                <a:spLocks noChangeArrowheads="1"/>
              </p:cNvSpPr>
              <p:nvPr/>
            </p:nvSpPr>
            <p:spPr bwMode="auto">
              <a:xfrm>
                <a:off x="3158" y="3437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55" name="Oval 33"/>
              <p:cNvSpPr>
                <a:spLocks noChangeArrowheads="1"/>
              </p:cNvSpPr>
              <p:nvPr/>
            </p:nvSpPr>
            <p:spPr bwMode="auto">
              <a:xfrm>
                <a:off x="3158" y="3074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56" name="AutoShape 34"/>
              <p:cNvSpPr>
                <a:spLocks noChangeArrowheads="1"/>
              </p:cNvSpPr>
              <p:nvPr/>
            </p:nvSpPr>
            <p:spPr bwMode="auto">
              <a:xfrm>
                <a:off x="2744" y="2659"/>
                <a:ext cx="363" cy="408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57" name="Oval 35"/>
              <p:cNvSpPr>
                <a:spLocks noChangeArrowheads="1"/>
              </p:cNvSpPr>
              <p:nvPr/>
            </p:nvSpPr>
            <p:spPr bwMode="auto">
              <a:xfrm>
                <a:off x="2789" y="2704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81" name="Group 36"/>
            <p:cNvGrpSpPr>
              <a:grpSpLocks/>
            </p:cNvGrpSpPr>
            <p:nvPr/>
          </p:nvGrpSpPr>
          <p:grpSpPr bwMode="auto">
            <a:xfrm>
              <a:off x="3062" y="2452"/>
              <a:ext cx="319" cy="443"/>
              <a:chOff x="385" y="2523"/>
              <a:chExt cx="1270" cy="1905"/>
            </a:xfrm>
          </p:grpSpPr>
          <p:sp>
            <p:nvSpPr>
              <p:cNvPr id="3144" name="AutoShape 37"/>
              <p:cNvSpPr>
                <a:spLocks noChangeArrowheads="1"/>
              </p:cNvSpPr>
              <p:nvPr/>
            </p:nvSpPr>
            <p:spPr bwMode="auto">
              <a:xfrm>
                <a:off x="385" y="2523"/>
                <a:ext cx="1270" cy="1905"/>
              </a:xfrm>
              <a:prstGeom prst="roundRect">
                <a:avLst>
                  <a:gd name="adj" fmla="val 8505"/>
                </a:avLst>
              </a:prstGeom>
              <a:solidFill>
                <a:srgbClr val="00CC99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45" name="Oval 38"/>
              <p:cNvSpPr>
                <a:spLocks noChangeArrowheads="1"/>
              </p:cNvSpPr>
              <p:nvPr/>
            </p:nvSpPr>
            <p:spPr bwMode="auto">
              <a:xfrm>
                <a:off x="475" y="2614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46" name="Oval 39"/>
              <p:cNvSpPr>
                <a:spLocks noChangeArrowheads="1"/>
              </p:cNvSpPr>
              <p:nvPr/>
            </p:nvSpPr>
            <p:spPr bwMode="auto">
              <a:xfrm>
                <a:off x="475" y="3249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47" name="Oval 40"/>
              <p:cNvSpPr>
                <a:spLocks noChangeArrowheads="1"/>
              </p:cNvSpPr>
              <p:nvPr/>
            </p:nvSpPr>
            <p:spPr bwMode="auto">
              <a:xfrm>
                <a:off x="475" y="3884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48" name="Oval 41"/>
              <p:cNvSpPr>
                <a:spLocks noChangeArrowheads="1"/>
              </p:cNvSpPr>
              <p:nvPr/>
            </p:nvSpPr>
            <p:spPr bwMode="auto">
              <a:xfrm>
                <a:off x="1110" y="3884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49" name="Oval 42"/>
              <p:cNvSpPr>
                <a:spLocks noChangeArrowheads="1"/>
              </p:cNvSpPr>
              <p:nvPr/>
            </p:nvSpPr>
            <p:spPr bwMode="auto">
              <a:xfrm>
                <a:off x="1110" y="3249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50" name="Oval 43"/>
              <p:cNvSpPr>
                <a:spLocks noChangeArrowheads="1"/>
              </p:cNvSpPr>
              <p:nvPr/>
            </p:nvSpPr>
            <p:spPr bwMode="auto">
              <a:xfrm>
                <a:off x="1110" y="2614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82" name="Group 44"/>
            <p:cNvGrpSpPr>
              <a:grpSpLocks/>
            </p:cNvGrpSpPr>
            <p:nvPr/>
          </p:nvGrpSpPr>
          <p:grpSpPr bwMode="auto">
            <a:xfrm flipH="1">
              <a:off x="3526" y="2306"/>
              <a:ext cx="318" cy="590"/>
              <a:chOff x="3651" y="2251"/>
              <a:chExt cx="726" cy="1451"/>
            </a:xfrm>
          </p:grpSpPr>
          <p:sp>
            <p:nvSpPr>
              <p:cNvPr id="3135" name="AutoShape 45"/>
              <p:cNvSpPr>
                <a:spLocks noChangeArrowheads="1"/>
              </p:cNvSpPr>
              <p:nvPr/>
            </p:nvSpPr>
            <p:spPr bwMode="auto">
              <a:xfrm>
                <a:off x="3651" y="2614"/>
                <a:ext cx="726" cy="1088"/>
              </a:xfrm>
              <a:prstGeom prst="roundRect">
                <a:avLst>
                  <a:gd name="adj" fmla="val 8505"/>
                </a:avLst>
              </a:prstGeom>
              <a:solidFill>
                <a:srgbClr val="FF66C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36" name="Oval 46"/>
              <p:cNvSpPr>
                <a:spLocks noChangeArrowheads="1"/>
              </p:cNvSpPr>
              <p:nvPr/>
            </p:nvSpPr>
            <p:spPr bwMode="auto">
              <a:xfrm>
                <a:off x="3702" y="2666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37" name="Oval 47"/>
              <p:cNvSpPr>
                <a:spLocks noChangeArrowheads="1"/>
              </p:cNvSpPr>
              <p:nvPr/>
            </p:nvSpPr>
            <p:spPr bwMode="auto">
              <a:xfrm>
                <a:off x="3702" y="3029"/>
                <a:ext cx="259" cy="25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38" name="Oval 48"/>
              <p:cNvSpPr>
                <a:spLocks noChangeArrowheads="1"/>
              </p:cNvSpPr>
              <p:nvPr/>
            </p:nvSpPr>
            <p:spPr bwMode="auto">
              <a:xfrm>
                <a:off x="3702" y="3391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39" name="Oval 49"/>
              <p:cNvSpPr>
                <a:spLocks noChangeArrowheads="1"/>
              </p:cNvSpPr>
              <p:nvPr/>
            </p:nvSpPr>
            <p:spPr bwMode="auto">
              <a:xfrm>
                <a:off x="4065" y="3391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40" name="Oval 50"/>
              <p:cNvSpPr>
                <a:spLocks noChangeArrowheads="1"/>
              </p:cNvSpPr>
              <p:nvPr/>
            </p:nvSpPr>
            <p:spPr bwMode="auto">
              <a:xfrm>
                <a:off x="4065" y="3029"/>
                <a:ext cx="259" cy="25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41" name="Oval 51"/>
              <p:cNvSpPr>
                <a:spLocks noChangeArrowheads="1"/>
              </p:cNvSpPr>
              <p:nvPr/>
            </p:nvSpPr>
            <p:spPr bwMode="auto">
              <a:xfrm>
                <a:off x="4065" y="2666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42" name="AutoShape 52"/>
              <p:cNvSpPr>
                <a:spLocks noChangeArrowheads="1"/>
              </p:cNvSpPr>
              <p:nvPr/>
            </p:nvSpPr>
            <p:spPr bwMode="auto">
              <a:xfrm>
                <a:off x="3651" y="2251"/>
                <a:ext cx="363" cy="408"/>
              </a:xfrm>
              <a:prstGeom prst="roundRect">
                <a:avLst>
                  <a:gd name="adj" fmla="val 16667"/>
                </a:avLst>
              </a:prstGeom>
              <a:solidFill>
                <a:srgbClr val="FF66C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43" name="Oval 53"/>
              <p:cNvSpPr>
                <a:spLocks noChangeArrowheads="1"/>
              </p:cNvSpPr>
              <p:nvPr/>
            </p:nvSpPr>
            <p:spPr bwMode="auto">
              <a:xfrm>
                <a:off x="3696" y="2296"/>
                <a:ext cx="275" cy="25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83" name="Group 54"/>
            <p:cNvGrpSpPr>
              <a:grpSpLocks/>
            </p:cNvGrpSpPr>
            <p:nvPr/>
          </p:nvGrpSpPr>
          <p:grpSpPr bwMode="auto">
            <a:xfrm>
              <a:off x="3989" y="2306"/>
              <a:ext cx="318" cy="590"/>
              <a:chOff x="3969" y="1389"/>
              <a:chExt cx="725" cy="1452"/>
            </a:xfrm>
          </p:grpSpPr>
          <p:sp>
            <p:nvSpPr>
              <p:cNvPr id="3126" name="AutoShape 55"/>
              <p:cNvSpPr>
                <a:spLocks noChangeArrowheads="1"/>
              </p:cNvSpPr>
              <p:nvPr/>
            </p:nvSpPr>
            <p:spPr bwMode="auto">
              <a:xfrm>
                <a:off x="3969" y="1389"/>
                <a:ext cx="725" cy="1452"/>
              </a:xfrm>
              <a:prstGeom prst="roundRect">
                <a:avLst>
                  <a:gd name="adj" fmla="val 7394"/>
                </a:avLst>
              </a:prstGeom>
              <a:solidFill>
                <a:srgbClr val="09832C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27" name="Oval 56"/>
              <p:cNvSpPr>
                <a:spLocks noChangeArrowheads="1"/>
              </p:cNvSpPr>
              <p:nvPr/>
            </p:nvSpPr>
            <p:spPr bwMode="auto">
              <a:xfrm>
                <a:off x="4383" y="2167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28" name="Oval 57"/>
              <p:cNvSpPr>
                <a:spLocks noChangeArrowheads="1"/>
              </p:cNvSpPr>
              <p:nvPr/>
            </p:nvSpPr>
            <p:spPr bwMode="auto">
              <a:xfrm>
                <a:off x="4021" y="2167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29" name="Oval 58"/>
              <p:cNvSpPr>
                <a:spLocks noChangeArrowheads="1"/>
              </p:cNvSpPr>
              <p:nvPr/>
            </p:nvSpPr>
            <p:spPr bwMode="auto">
              <a:xfrm>
                <a:off x="4383" y="1804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30" name="Oval 59"/>
              <p:cNvSpPr>
                <a:spLocks noChangeArrowheads="1"/>
              </p:cNvSpPr>
              <p:nvPr/>
            </p:nvSpPr>
            <p:spPr bwMode="auto">
              <a:xfrm>
                <a:off x="4021" y="1804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31" name="Oval 60"/>
              <p:cNvSpPr>
                <a:spLocks noChangeArrowheads="1"/>
              </p:cNvSpPr>
              <p:nvPr/>
            </p:nvSpPr>
            <p:spPr bwMode="auto">
              <a:xfrm>
                <a:off x="4383" y="2530"/>
                <a:ext cx="259" cy="2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32" name="Oval 61"/>
              <p:cNvSpPr>
                <a:spLocks noChangeArrowheads="1"/>
              </p:cNvSpPr>
              <p:nvPr/>
            </p:nvSpPr>
            <p:spPr bwMode="auto">
              <a:xfrm>
                <a:off x="4021" y="2530"/>
                <a:ext cx="258" cy="258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33" name="Oval 62"/>
              <p:cNvSpPr>
                <a:spLocks noChangeArrowheads="1"/>
              </p:cNvSpPr>
              <p:nvPr/>
            </p:nvSpPr>
            <p:spPr bwMode="auto">
              <a:xfrm>
                <a:off x="4383" y="1441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34" name="Oval 63"/>
              <p:cNvSpPr>
                <a:spLocks noChangeArrowheads="1"/>
              </p:cNvSpPr>
              <p:nvPr/>
            </p:nvSpPr>
            <p:spPr bwMode="auto">
              <a:xfrm>
                <a:off x="4021" y="1441"/>
                <a:ext cx="258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84" name="Group 64"/>
            <p:cNvGrpSpPr>
              <a:grpSpLocks/>
            </p:cNvGrpSpPr>
            <p:nvPr/>
          </p:nvGrpSpPr>
          <p:grpSpPr bwMode="auto">
            <a:xfrm flipH="1">
              <a:off x="4451" y="2160"/>
              <a:ext cx="318" cy="738"/>
              <a:chOff x="4558" y="1842"/>
              <a:chExt cx="725" cy="1815"/>
            </a:xfrm>
          </p:grpSpPr>
          <p:grpSp>
            <p:nvGrpSpPr>
              <p:cNvPr id="3114" name="Group 65"/>
              <p:cNvGrpSpPr>
                <a:grpSpLocks/>
              </p:cNvGrpSpPr>
              <p:nvPr/>
            </p:nvGrpSpPr>
            <p:grpSpPr bwMode="auto">
              <a:xfrm>
                <a:off x="4558" y="2205"/>
                <a:ext cx="725" cy="1452"/>
                <a:chOff x="3969" y="1389"/>
                <a:chExt cx="725" cy="1452"/>
              </a:xfrm>
            </p:grpSpPr>
            <p:sp>
              <p:nvSpPr>
                <p:cNvPr id="3117" name="AutoShape 66"/>
                <p:cNvSpPr>
                  <a:spLocks noChangeArrowheads="1"/>
                </p:cNvSpPr>
                <p:nvPr/>
              </p:nvSpPr>
              <p:spPr bwMode="auto">
                <a:xfrm>
                  <a:off x="3969" y="1389"/>
                  <a:ext cx="725" cy="1452"/>
                </a:xfrm>
                <a:prstGeom prst="roundRect">
                  <a:avLst>
                    <a:gd name="adj" fmla="val 7394"/>
                  </a:avLst>
                </a:prstGeom>
                <a:solidFill>
                  <a:srgbClr val="800080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3118" name="Oval 67"/>
                <p:cNvSpPr>
                  <a:spLocks noChangeArrowheads="1"/>
                </p:cNvSpPr>
                <p:nvPr/>
              </p:nvSpPr>
              <p:spPr bwMode="auto">
                <a:xfrm>
                  <a:off x="4383" y="2167"/>
                  <a:ext cx="259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3119" name="Oval 68"/>
                <p:cNvSpPr>
                  <a:spLocks noChangeArrowheads="1"/>
                </p:cNvSpPr>
                <p:nvPr/>
              </p:nvSpPr>
              <p:spPr bwMode="auto">
                <a:xfrm>
                  <a:off x="4021" y="2167"/>
                  <a:ext cx="258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3120" name="Oval 69"/>
                <p:cNvSpPr>
                  <a:spLocks noChangeArrowheads="1"/>
                </p:cNvSpPr>
                <p:nvPr/>
              </p:nvSpPr>
              <p:spPr bwMode="auto">
                <a:xfrm>
                  <a:off x="4383" y="1804"/>
                  <a:ext cx="259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3121" name="Oval 70"/>
                <p:cNvSpPr>
                  <a:spLocks noChangeArrowheads="1"/>
                </p:cNvSpPr>
                <p:nvPr/>
              </p:nvSpPr>
              <p:spPr bwMode="auto">
                <a:xfrm>
                  <a:off x="4021" y="1804"/>
                  <a:ext cx="258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3122" name="Oval 71"/>
                <p:cNvSpPr>
                  <a:spLocks noChangeArrowheads="1"/>
                </p:cNvSpPr>
                <p:nvPr/>
              </p:nvSpPr>
              <p:spPr bwMode="auto">
                <a:xfrm>
                  <a:off x="4383" y="2530"/>
                  <a:ext cx="259" cy="2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3123" name="Oval 72"/>
                <p:cNvSpPr>
                  <a:spLocks noChangeArrowheads="1"/>
                </p:cNvSpPr>
                <p:nvPr/>
              </p:nvSpPr>
              <p:spPr bwMode="auto">
                <a:xfrm>
                  <a:off x="4021" y="2530"/>
                  <a:ext cx="258" cy="25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3124" name="Oval 73"/>
                <p:cNvSpPr>
                  <a:spLocks noChangeArrowheads="1"/>
                </p:cNvSpPr>
                <p:nvPr/>
              </p:nvSpPr>
              <p:spPr bwMode="auto">
                <a:xfrm>
                  <a:off x="4383" y="1441"/>
                  <a:ext cx="259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  <p:sp>
              <p:nvSpPr>
                <p:cNvPr id="3125" name="Oval 74"/>
                <p:cNvSpPr>
                  <a:spLocks noChangeArrowheads="1"/>
                </p:cNvSpPr>
                <p:nvPr/>
              </p:nvSpPr>
              <p:spPr bwMode="auto">
                <a:xfrm>
                  <a:off x="4021" y="1441"/>
                  <a:ext cx="258" cy="259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rgbClr val="800080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algn="l"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algn="l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algn="l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algn="l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algn="l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en-GB" altLang="en-US" sz="4800">
                    <a:latin typeface="ACTIV Handwriting Print" pitchFamily="2" charset="0"/>
                  </a:endParaRPr>
                </a:p>
              </p:txBody>
            </p:sp>
          </p:grpSp>
          <p:sp>
            <p:nvSpPr>
              <p:cNvPr id="3115" name="AutoShape 75"/>
              <p:cNvSpPr>
                <a:spLocks noChangeArrowheads="1"/>
              </p:cNvSpPr>
              <p:nvPr/>
            </p:nvSpPr>
            <p:spPr bwMode="auto">
              <a:xfrm>
                <a:off x="4558" y="1842"/>
                <a:ext cx="363" cy="408"/>
              </a:xfrm>
              <a:prstGeom prst="roundRect">
                <a:avLst>
                  <a:gd name="adj" fmla="val 16667"/>
                </a:avLst>
              </a:prstGeom>
              <a:solidFill>
                <a:srgbClr val="800080"/>
              </a:solidFill>
              <a:ln w="9525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16" name="Oval 76"/>
              <p:cNvSpPr>
                <a:spLocks noChangeArrowheads="1"/>
              </p:cNvSpPr>
              <p:nvPr/>
            </p:nvSpPr>
            <p:spPr bwMode="auto">
              <a:xfrm>
                <a:off x="4603" y="1887"/>
                <a:ext cx="275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85" name="Group 77"/>
            <p:cNvGrpSpPr>
              <a:grpSpLocks/>
            </p:cNvGrpSpPr>
            <p:nvPr/>
          </p:nvGrpSpPr>
          <p:grpSpPr bwMode="auto">
            <a:xfrm>
              <a:off x="4872" y="2160"/>
              <a:ext cx="319" cy="738"/>
              <a:chOff x="4241" y="572"/>
              <a:chExt cx="1270" cy="3176"/>
            </a:xfrm>
          </p:grpSpPr>
          <p:sp>
            <p:nvSpPr>
              <p:cNvPr id="3103" name="AutoShape 78"/>
              <p:cNvSpPr>
                <a:spLocks noChangeArrowheads="1"/>
              </p:cNvSpPr>
              <p:nvPr/>
            </p:nvSpPr>
            <p:spPr bwMode="auto">
              <a:xfrm>
                <a:off x="4241" y="572"/>
                <a:ext cx="1270" cy="3176"/>
              </a:xfrm>
              <a:prstGeom prst="roundRect">
                <a:avLst>
                  <a:gd name="adj" fmla="val 7403"/>
                </a:avLst>
              </a:prstGeom>
              <a:solidFill>
                <a:srgbClr val="0000FF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04" name="Oval 79"/>
              <p:cNvSpPr>
                <a:spLocks noChangeArrowheads="1"/>
              </p:cNvSpPr>
              <p:nvPr/>
            </p:nvSpPr>
            <p:spPr bwMode="auto">
              <a:xfrm>
                <a:off x="4332" y="66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05" name="Oval 80"/>
              <p:cNvSpPr>
                <a:spLocks noChangeArrowheads="1"/>
              </p:cNvSpPr>
              <p:nvPr/>
            </p:nvSpPr>
            <p:spPr bwMode="auto">
              <a:xfrm>
                <a:off x="4967" y="320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06" name="Oval 81"/>
              <p:cNvSpPr>
                <a:spLocks noChangeArrowheads="1"/>
              </p:cNvSpPr>
              <p:nvPr/>
            </p:nvSpPr>
            <p:spPr bwMode="auto">
              <a:xfrm>
                <a:off x="4967" y="256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07" name="Oval 82"/>
              <p:cNvSpPr>
                <a:spLocks noChangeArrowheads="1"/>
              </p:cNvSpPr>
              <p:nvPr/>
            </p:nvSpPr>
            <p:spPr bwMode="auto">
              <a:xfrm>
                <a:off x="4967" y="193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08" name="Oval 83"/>
              <p:cNvSpPr>
                <a:spLocks noChangeArrowheads="1"/>
              </p:cNvSpPr>
              <p:nvPr/>
            </p:nvSpPr>
            <p:spPr bwMode="auto">
              <a:xfrm>
                <a:off x="4967" y="129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09" name="Oval 84"/>
              <p:cNvSpPr>
                <a:spLocks noChangeArrowheads="1"/>
              </p:cNvSpPr>
              <p:nvPr/>
            </p:nvSpPr>
            <p:spPr bwMode="auto">
              <a:xfrm>
                <a:off x="4332" y="129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10" name="Oval 85"/>
              <p:cNvSpPr>
                <a:spLocks noChangeArrowheads="1"/>
              </p:cNvSpPr>
              <p:nvPr/>
            </p:nvSpPr>
            <p:spPr bwMode="auto">
              <a:xfrm>
                <a:off x="4332" y="193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11" name="Oval 86"/>
              <p:cNvSpPr>
                <a:spLocks noChangeArrowheads="1"/>
              </p:cNvSpPr>
              <p:nvPr/>
            </p:nvSpPr>
            <p:spPr bwMode="auto">
              <a:xfrm>
                <a:off x="4332" y="2568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12" name="Oval 87"/>
              <p:cNvSpPr>
                <a:spLocks noChangeArrowheads="1"/>
              </p:cNvSpPr>
              <p:nvPr/>
            </p:nvSpPr>
            <p:spPr bwMode="auto">
              <a:xfrm>
                <a:off x="4332" y="320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13" name="Oval 88"/>
              <p:cNvSpPr>
                <a:spLocks noChangeArrowheads="1"/>
              </p:cNvSpPr>
              <p:nvPr/>
            </p:nvSpPr>
            <p:spPr bwMode="auto">
              <a:xfrm>
                <a:off x="4967" y="663"/>
                <a:ext cx="453" cy="45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0000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grpSp>
          <p:nvGrpSpPr>
            <p:cNvPr id="3086" name="Group 89"/>
            <p:cNvGrpSpPr>
              <a:grpSpLocks/>
            </p:cNvGrpSpPr>
            <p:nvPr/>
          </p:nvGrpSpPr>
          <p:grpSpPr bwMode="auto">
            <a:xfrm rot="10800000" flipH="1">
              <a:off x="1673" y="2598"/>
              <a:ext cx="318" cy="296"/>
              <a:chOff x="2153" y="2295"/>
              <a:chExt cx="726" cy="726"/>
            </a:xfrm>
          </p:grpSpPr>
          <p:sp>
            <p:nvSpPr>
              <p:cNvPr id="3098" name="AutoShape 90"/>
              <p:cNvSpPr>
                <a:spLocks noChangeArrowheads="1"/>
              </p:cNvSpPr>
              <p:nvPr/>
            </p:nvSpPr>
            <p:spPr bwMode="auto">
              <a:xfrm rot="10800000">
                <a:off x="2153" y="2295"/>
                <a:ext cx="726" cy="363"/>
              </a:xfrm>
              <a:prstGeom prst="roundRect">
                <a:avLst>
                  <a:gd name="adj" fmla="val 12282"/>
                </a:avLst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099" name="AutoShape 91"/>
              <p:cNvSpPr>
                <a:spLocks noChangeArrowheads="1"/>
              </p:cNvSpPr>
              <p:nvPr/>
            </p:nvSpPr>
            <p:spPr bwMode="auto">
              <a:xfrm rot="10800000">
                <a:off x="2517" y="2658"/>
                <a:ext cx="362" cy="363"/>
              </a:xfrm>
              <a:prstGeom prst="roundRect">
                <a:avLst>
                  <a:gd name="adj" fmla="val 16667"/>
                </a:avLst>
              </a:prstGeom>
              <a:solidFill>
                <a:srgbClr val="FFFF00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00" name="Oval 92"/>
              <p:cNvSpPr>
                <a:spLocks noChangeArrowheads="1"/>
              </p:cNvSpPr>
              <p:nvPr/>
            </p:nvSpPr>
            <p:spPr bwMode="auto">
              <a:xfrm rot="10800000">
                <a:off x="2567" y="2348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01" name="Oval 93"/>
              <p:cNvSpPr>
                <a:spLocks noChangeArrowheads="1"/>
              </p:cNvSpPr>
              <p:nvPr/>
            </p:nvSpPr>
            <p:spPr bwMode="auto">
              <a:xfrm rot="10800000">
                <a:off x="2204" y="2348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  <p:sp>
            <p:nvSpPr>
              <p:cNvPr id="3102" name="Oval 94"/>
              <p:cNvSpPr>
                <a:spLocks noChangeArrowheads="1"/>
              </p:cNvSpPr>
              <p:nvPr/>
            </p:nvSpPr>
            <p:spPr bwMode="auto">
              <a:xfrm rot="10800000">
                <a:off x="2577" y="2716"/>
                <a:ext cx="259" cy="25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rgbClr val="FFFF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en-GB" altLang="en-US" sz="4800">
                  <a:latin typeface="ACTIV Handwriting Print" pitchFamily="2" charset="0"/>
                </a:endParaRPr>
              </a:p>
            </p:txBody>
          </p:sp>
        </p:grpSp>
        <p:sp>
          <p:nvSpPr>
            <p:cNvPr id="3087" name="Text Box 95"/>
            <p:cNvSpPr txBox="1">
              <a:spLocks noChangeArrowheads="1"/>
            </p:cNvSpPr>
            <p:nvPr/>
          </p:nvSpPr>
          <p:spPr bwMode="auto">
            <a:xfrm>
              <a:off x="578" y="3121"/>
              <a:ext cx="632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1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un</a:t>
              </a:r>
              <a:endParaRPr lang="en-US" altLang="en-US" sz="2000" b="1">
                <a:solidFill>
                  <a:srgbClr val="FF0000"/>
                </a:solidFill>
                <a:latin typeface="ACTIV Handwriting Print" pitchFamily="2" charset="0"/>
              </a:endParaRPr>
            </a:p>
          </p:txBody>
        </p:sp>
        <p:sp>
          <p:nvSpPr>
            <p:cNvPr id="3088" name="Text Box 96"/>
            <p:cNvSpPr txBox="1">
              <a:spLocks noChangeArrowheads="1"/>
            </p:cNvSpPr>
            <p:nvPr/>
          </p:nvSpPr>
          <p:spPr bwMode="auto">
            <a:xfrm>
              <a:off x="1085" y="3121"/>
              <a:ext cx="631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2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dau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  <p:sp>
          <p:nvSpPr>
            <p:cNvPr id="3089" name="Text Box 97"/>
            <p:cNvSpPr txBox="1">
              <a:spLocks noChangeArrowheads="1"/>
            </p:cNvSpPr>
            <p:nvPr/>
          </p:nvSpPr>
          <p:spPr bwMode="auto">
            <a:xfrm>
              <a:off x="1548" y="3121"/>
              <a:ext cx="632" cy="6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3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tri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3090" name="Text Box 98"/>
            <p:cNvSpPr txBox="1">
              <a:spLocks noChangeArrowheads="1"/>
            </p:cNvSpPr>
            <p:nvPr/>
          </p:nvSpPr>
          <p:spPr bwMode="auto">
            <a:xfrm>
              <a:off x="1927" y="3121"/>
              <a:ext cx="757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4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pedwar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  <p:sp>
          <p:nvSpPr>
            <p:cNvPr id="3091" name="Text Box 99"/>
            <p:cNvSpPr txBox="1">
              <a:spLocks noChangeArrowheads="1"/>
            </p:cNvSpPr>
            <p:nvPr/>
          </p:nvSpPr>
          <p:spPr bwMode="auto">
            <a:xfrm>
              <a:off x="2475" y="3121"/>
              <a:ext cx="630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5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pump</a:t>
              </a:r>
              <a:endParaRPr lang="en-US" altLang="en-US" sz="2000" b="1">
                <a:solidFill>
                  <a:srgbClr val="FF0000"/>
                </a:solidFill>
                <a:latin typeface="ACTIV Handwriting Print" pitchFamily="2" charset="0"/>
              </a:endParaRPr>
            </a:p>
          </p:txBody>
        </p:sp>
        <p:sp>
          <p:nvSpPr>
            <p:cNvPr id="3092" name="Text Box 100"/>
            <p:cNvSpPr txBox="1">
              <a:spLocks noChangeArrowheads="1"/>
            </p:cNvSpPr>
            <p:nvPr/>
          </p:nvSpPr>
          <p:spPr bwMode="auto">
            <a:xfrm>
              <a:off x="2852" y="3121"/>
              <a:ext cx="760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6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  chwech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  <p:sp>
          <p:nvSpPr>
            <p:cNvPr id="3093" name="Text Box 101"/>
            <p:cNvSpPr txBox="1">
              <a:spLocks noChangeArrowheads="1"/>
            </p:cNvSpPr>
            <p:nvPr/>
          </p:nvSpPr>
          <p:spPr bwMode="auto">
            <a:xfrm>
              <a:off x="3443" y="3121"/>
              <a:ext cx="630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7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saith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2000"/>
            </a:p>
          </p:txBody>
        </p:sp>
        <p:sp>
          <p:nvSpPr>
            <p:cNvPr id="3094" name="Text Box 102"/>
            <p:cNvSpPr txBox="1">
              <a:spLocks noChangeArrowheads="1"/>
            </p:cNvSpPr>
            <p:nvPr/>
          </p:nvSpPr>
          <p:spPr bwMode="auto">
            <a:xfrm>
              <a:off x="3862" y="3121"/>
              <a:ext cx="631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8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wyth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  <p:sp>
          <p:nvSpPr>
            <p:cNvPr id="3095" name="Text Box 103"/>
            <p:cNvSpPr txBox="1">
              <a:spLocks noChangeArrowheads="1"/>
            </p:cNvSpPr>
            <p:nvPr/>
          </p:nvSpPr>
          <p:spPr bwMode="auto">
            <a:xfrm>
              <a:off x="4368" y="3121"/>
              <a:ext cx="589" cy="6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F0000"/>
                  </a:solidFill>
                  <a:latin typeface="ACTIV Handwriting Print" pitchFamily="2" charset="0"/>
                </a:rPr>
                <a:t>9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solidFill>
                    <a:srgbClr val="FF0000"/>
                  </a:solidFill>
                  <a:latin typeface="ACTIV Handwriting Print" pitchFamily="2" charset="0"/>
                </a:rPr>
                <a:t>naw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3096" name="Text Box 104"/>
            <p:cNvSpPr txBox="1">
              <a:spLocks noChangeArrowheads="1"/>
            </p:cNvSpPr>
            <p:nvPr/>
          </p:nvSpPr>
          <p:spPr bwMode="auto">
            <a:xfrm>
              <a:off x="4788" y="3121"/>
              <a:ext cx="632" cy="6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10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deg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3097" name="Text Box 105"/>
            <p:cNvSpPr txBox="1">
              <a:spLocks noChangeArrowheads="1"/>
            </p:cNvSpPr>
            <p:nvPr/>
          </p:nvSpPr>
          <p:spPr bwMode="auto">
            <a:xfrm>
              <a:off x="158" y="3121"/>
              <a:ext cx="632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latin typeface="ACTIV Handwriting Print" pitchFamily="2" charset="0"/>
                </a:rPr>
                <a:t>0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2000" b="1">
                  <a:latin typeface="ACTIV Handwriting Print" pitchFamily="2" charset="0"/>
                </a:rPr>
                <a:t>sero</a:t>
              </a:r>
              <a:endParaRPr lang="en-US" altLang="en-US" sz="2000" b="1">
                <a:latin typeface="ACTIV Handwriting Print" pitchFamily="2" charset="0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4E502-3FE2-41B5-8F85-F0F85058D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D42A53-CCE3-4629-B277-B4D6BABB1B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42F406E2-B49C-469E-A94D-812A46C83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91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898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688"/>
            <a:ext cx="9180513" cy="6942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793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2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D8E7C5E-5F6E-48F7-A157-4EF4EFEC34B1}"/>
              </a:ext>
            </a:extLst>
          </p:cNvPr>
          <p:cNvSpPr txBox="1"/>
          <p:nvPr/>
        </p:nvSpPr>
        <p:spPr>
          <a:xfrm>
            <a:off x="611560" y="651119"/>
            <a:ext cx="81313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Gweledol</a:t>
            </a:r>
            <a:r>
              <a:rPr lang="en-GB" dirty="0"/>
              <a:t> / </a:t>
            </a:r>
            <a:r>
              <a:rPr lang="en-GB" dirty="0">
                <a:solidFill>
                  <a:schemeClr val="accent6"/>
                </a:solidFill>
              </a:rPr>
              <a:t>Visual</a:t>
            </a:r>
          </a:p>
          <a:p>
            <a:r>
              <a:rPr lang="en-GB" dirty="0" err="1">
                <a:solidFill>
                  <a:srgbClr val="000066"/>
                </a:solidFill>
              </a:rPr>
              <a:t>Pensil</a:t>
            </a:r>
            <a:r>
              <a:rPr lang="en-GB" dirty="0">
                <a:solidFill>
                  <a:srgbClr val="000066"/>
                </a:solidFill>
              </a:rPr>
              <a:t> a </a:t>
            </a:r>
            <a:r>
              <a:rPr lang="en-GB" dirty="0" err="1">
                <a:solidFill>
                  <a:srgbClr val="000066"/>
                </a:solidFill>
              </a:rPr>
              <a:t>Phapur</a:t>
            </a:r>
            <a:r>
              <a:rPr lang="en-GB" dirty="0">
                <a:solidFill>
                  <a:srgbClr val="000066"/>
                </a:solidFill>
              </a:rPr>
              <a:t> </a:t>
            </a:r>
            <a:r>
              <a:rPr lang="en-GB" dirty="0">
                <a:solidFill>
                  <a:schemeClr val="accent6"/>
                </a:solidFill>
              </a:rPr>
              <a:t>/ Pen and Paper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9B856E-1F87-4970-9A64-B6CB5A8B355E}"/>
              </a:ext>
            </a:extLst>
          </p:cNvPr>
          <p:cNvSpPr txBox="1"/>
          <p:nvPr/>
        </p:nvSpPr>
        <p:spPr>
          <a:xfrm>
            <a:off x="1062306" y="2348880"/>
            <a:ext cx="26052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 + 8 = 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97A360-4B08-42A1-B078-9BB74DE836C9}"/>
              </a:ext>
            </a:extLst>
          </p:cNvPr>
          <p:cNvSpPr txBox="1"/>
          <p:nvPr/>
        </p:nvSpPr>
        <p:spPr>
          <a:xfrm>
            <a:off x="5157183" y="2348880"/>
            <a:ext cx="26052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10 – 8 =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8E0B69-0F52-423D-8E23-AC90765B7B6A}"/>
              </a:ext>
            </a:extLst>
          </p:cNvPr>
          <p:cNvSpPr txBox="1"/>
          <p:nvPr/>
        </p:nvSpPr>
        <p:spPr>
          <a:xfrm>
            <a:off x="1072754" y="4077072"/>
            <a:ext cx="25651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 x 8 = 16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BD1E43-5226-4A36-88B6-0E0CFF7CAC4E}"/>
              </a:ext>
            </a:extLst>
          </p:cNvPr>
          <p:cNvSpPr txBox="1"/>
          <p:nvPr/>
        </p:nvSpPr>
        <p:spPr>
          <a:xfrm>
            <a:off x="5157183" y="4092808"/>
            <a:ext cx="26052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16 ÷ 8 = 2</a:t>
            </a:r>
          </a:p>
        </p:txBody>
      </p:sp>
    </p:spTree>
    <p:extLst>
      <p:ext uri="{BB962C8B-B14F-4D97-AF65-F5344CB8AC3E}">
        <p14:creationId xmlns:p14="http://schemas.microsoft.com/office/powerpoint/2010/main" val="258859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53413D-CACB-45A2-95E7-C43418201247}"/>
              </a:ext>
            </a:extLst>
          </p:cNvPr>
          <p:cNvSpPr txBox="1"/>
          <p:nvPr/>
        </p:nvSpPr>
        <p:spPr>
          <a:xfrm>
            <a:off x="1812397" y="692696"/>
            <a:ext cx="5519203" cy="5447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Haniaethol</a:t>
            </a:r>
            <a:r>
              <a:rPr lang="en-GB" dirty="0"/>
              <a:t> / </a:t>
            </a:r>
            <a:r>
              <a:rPr lang="en-GB" dirty="0">
                <a:solidFill>
                  <a:srgbClr val="0070C0"/>
                </a:solidFill>
              </a:rPr>
              <a:t>Abstract</a:t>
            </a:r>
          </a:p>
          <a:p>
            <a:endParaRPr lang="en-GB" dirty="0"/>
          </a:p>
          <a:p>
            <a:r>
              <a:rPr lang="en-GB" sz="3600" dirty="0" err="1"/>
              <a:t>Wedi</a:t>
            </a:r>
            <a:r>
              <a:rPr lang="en-GB" sz="3600" dirty="0"/>
              <a:t> </a:t>
            </a:r>
            <a:r>
              <a:rPr lang="en-GB" sz="3600" dirty="0" err="1"/>
              <a:t>dysgu</a:t>
            </a:r>
            <a:endParaRPr lang="en-GB" sz="3600" dirty="0"/>
          </a:p>
          <a:p>
            <a:r>
              <a:rPr lang="en-GB" sz="3600" dirty="0"/>
              <a:t> </a:t>
            </a:r>
            <a:r>
              <a:rPr lang="en-GB" sz="3600" dirty="0" err="1"/>
              <a:t>Mathemateg</a:t>
            </a:r>
            <a:r>
              <a:rPr lang="en-GB" sz="3600" dirty="0"/>
              <a:t> pen</a:t>
            </a:r>
          </a:p>
          <a:p>
            <a:r>
              <a:rPr lang="en-GB" sz="3600" dirty="0"/>
              <a:t>Gwneud </a:t>
            </a:r>
            <a:r>
              <a:rPr lang="en-GB" sz="3600" dirty="0" err="1"/>
              <a:t>cysylltiadau</a:t>
            </a:r>
            <a:endParaRPr lang="en-GB" sz="3600" dirty="0"/>
          </a:p>
          <a:p>
            <a:endParaRPr lang="en-GB" sz="3600" dirty="0"/>
          </a:p>
          <a:p>
            <a:r>
              <a:rPr lang="en-GB" sz="3600" dirty="0">
                <a:solidFill>
                  <a:srgbClr val="0070C0"/>
                </a:solidFill>
              </a:rPr>
              <a:t>Learnt</a:t>
            </a:r>
          </a:p>
          <a:p>
            <a:r>
              <a:rPr lang="en-GB" sz="3600" dirty="0">
                <a:solidFill>
                  <a:srgbClr val="0070C0"/>
                </a:solidFill>
              </a:rPr>
              <a:t>Mental maths</a:t>
            </a:r>
          </a:p>
          <a:p>
            <a:r>
              <a:rPr lang="en-GB" sz="3600" dirty="0">
                <a:solidFill>
                  <a:srgbClr val="0070C0"/>
                </a:solidFill>
              </a:rPr>
              <a:t>Make connections</a:t>
            </a:r>
          </a:p>
        </p:txBody>
      </p:sp>
    </p:spTree>
    <p:extLst>
      <p:ext uri="{BB962C8B-B14F-4D97-AF65-F5344CB8AC3E}">
        <p14:creationId xmlns:p14="http://schemas.microsoft.com/office/powerpoint/2010/main" val="2213240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3708400" y="2852738"/>
            <a:ext cx="1511300" cy="1081087"/>
            <a:chOff x="2472" y="1706"/>
            <a:chExt cx="952" cy="681"/>
          </a:xfrm>
        </p:grpSpPr>
        <p:sp>
          <p:nvSpPr>
            <p:cNvPr id="5150" name="Rectangle 3"/>
            <p:cNvSpPr>
              <a:spLocks noChangeArrowheads="1"/>
            </p:cNvSpPr>
            <p:nvPr/>
          </p:nvSpPr>
          <p:spPr bwMode="auto">
            <a:xfrm>
              <a:off x="2608" y="1706"/>
              <a:ext cx="771" cy="681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51" name="Text Box 4"/>
            <p:cNvSpPr txBox="1">
              <a:spLocks noChangeArrowheads="1"/>
            </p:cNvSpPr>
            <p:nvPr/>
          </p:nvSpPr>
          <p:spPr bwMode="auto">
            <a:xfrm>
              <a:off x="2472" y="1797"/>
              <a:ext cx="952" cy="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4000" b="1">
                  <a:latin typeface="ACTIV Handwriting Print" pitchFamily="2" charset="0"/>
                </a:rPr>
                <a:t> </a:t>
              </a:r>
              <a:r>
                <a:rPr lang="en-GB" altLang="en-US" sz="5400" b="1">
                  <a:latin typeface="ACTIV Handwriting Print" pitchFamily="2" charset="0"/>
                </a:rPr>
                <a:t>8</a:t>
              </a:r>
            </a:p>
          </p:txBody>
        </p:sp>
      </p:grpSp>
      <p:grpSp>
        <p:nvGrpSpPr>
          <p:cNvPr id="757765" name="Group 5"/>
          <p:cNvGrpSpPr>
            <a:grpSpLocks/>
          </p:cNvGrpSpPr>
          <p:nvPr/>
        </p:nvGrpSpPr>
        <p:grpSpPr bwMode="auto">
          <a:xfrm>
            <a:off x="1619250" y="1484313"/>
            <a:ext cx="2951163" cy="1081087"/>
            <a:chOff x="2789" y="799"/>
            <a:chExt cx="2994" cy="681"/>
          </a:xfrm>
        </p:grpSpPr>
        <p:sp>
          <p:nvSpPr>
            <p:cNvPr id="5148" name="Rectangle 6"/>
            <p:cNvSpPr>
              <a:spLocks noChangeArrowheads="1"/>
            </p:cNvSpPr>
            <p:nvPr/>
          </p:nvSpPr>
          <p:spPr bwMode="auto">
            <a:xfrm>
              <a:off x="2789" y="799"/>
              <a:ext cx="2813" cy="681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49" name="Text Box 7"/>
            <p:cNvSpPr txBox="1">
              <a:spLocks noChangeArrowheads="1"/>
            </p:cNvSpPr>
            <p:nvPr/>
          </p:nvSpPr>
          <p:spPr bwMode="auto">
            <a:xfrm>
              <a:off x="3016" y="890"/>
              <a:ext cx="2767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>
                  <a:latin typeface="ACTIV Handwriting Print" pitchFamily="2" charset="0"/>
                </a:rPr>
                <a:t>9 yn llai 17</a:t>
              </a:r>
            </a:p>
          </p:txBody>
        </p:sp>
      </p:grpSp>
      <p:grpSp>
        <p:nvGrpSpPr>
          <p:cNvPr id="757768" name="Group 8"/>
          <p:cNvGrpSpPr>
            <a:grpSpLocks/>
          </p:cNvGrpSpPr>
          <p:nvPr/>
        </p:nvGrpSpPr>
        <p:grpSpPr bwMode="auto">
          <a:xfrm>
            <a:off x="323850" y="5661025"/>
            <a:ext cx="4872038" cy="1081088"/>
            <a:chOff x="204" y="3566"/>
            <a:chExt cx="3069" cy="681"/>
          </a:xfrm>
        </p:grpSpPr>
        <p:sp>
          <p:nvSpPr>
            <p:cNvPr id="5146" name="Rectangle 9"/>
            <p:cNvSpPr>
              <a:spLocks noChangeArrowheads="1"/>
            </p:cNvSpPr>
            <p:nvPr/>
          </p:nvSpPr>
          <p:spPr bwMode="auto">
            <a:xfrm>
              <a:off x="204" y="3566"/>
              <a:ext cx="2926" cy="681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47" name="Text Box 10"/>
            <p:cNvSpPr txBox="1">
              <a:spLocks noChangeArrowheads="1"/>
            </p:cNvSpPr>
            <p:nvPr/>
          </p:nvSpPr>
          <p:spPr bwMode="auto">
            <a:xfrm>
              <a:off x="318" y="3702"/>
              <a:ext cx="295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>
                  <a:latin typeface="ACTIV Handwriting Print" pitchFamily="2" charset="0"/>
                </a:rPr>
                <a:t>un yn llai na 3 sgw</a:t>
              </a:r>
              <a:r>
                <a:rPr lang="en-GB" altLang="en-US" sz="3600">
                  <a:latin typeface="Comic Sans MS" pitchFamily="66" charset="0"/>
                  <a:ea typeface="Arial Unicode MS" pitchFamily="34" charset="-128"/>
                  <a:cs typeface="Arial Unicode MS" pitchFamily="34" charset="-128"/>
                </a:rPr>
                <a:t>â</a:t>
              </a:r>
              <a:r>
                <a:rPr lang="en-GB" altLang="en-US" sz="3600" b="1">
                  <a:latin typeface="ACTIV Handwriting Print" pitchFamily="2" charset="0"/>
                </a:rPr>
                <a:t>r</a:t>
              </a:r>
            </a:p>
          </p:txBody>
        </p:sp>
      </p:grpSp>
      <p:grpSp>
        <p:nvGrpSpPr>
          <p:cNvPr id="757771" name="Group 11"/>
          <p:cNvGrpSpPr>
            <a:grpSpLocks/>
          </p:cNvGrpSpPr>
          <p:nvPr/>
        </p:nvGrpSpPr>
        <p:grpSpPr bwMode="auto">
          <a:xfrm>
            <a:off x="179388" y="2781300"/>
            <a:ext cx="3455987" cy="720725"/>
            <a:chOff x="1066" y="3158"/>
            <a:chExt cx="2177" cy="454"/>
          </a:xfrm>
        </p:grpSpPr>
        <p:sp>
          <p:nvSpPr>
            <p:cNvPr id="5144" name="Rectangle 12"/>
            <p:cNvSpPr>
              <a:spLocks noChangeArrowheads="1"/>
            </p:cNvSpPr>
            <p:nvPr/>
          </p:nvSpPr>
          <p:spPr bwMode="auto">
            <a:xfrm>
              <a:off x="1066" y="3158"/>
              <a:ext cx="2177" cy="454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45" name="Text Box 13"/>
            <p:cNvSpPr txBox="1">
              <a:spLocks noChangeArrowheads="1"/>
            </p:cNvSpPr>
            <p:nvPr/>
          </p:nvSpPr>
          <p:spPr bwMode="auto">
            <a:xfrm>
              <a:off x="1202" y="3203"/>
              <a:ext cx="2041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>
                  <a:latin typeface="ACTIV Handwriting Print" pitchFamily="2" charset="0"/>
                </a:rPr>
                <a:t>nid yw’n odrif</a:t>
              </a:r>
            </a:p>
          </p:txBody>
        </p:sp>
      </p:grpSp>
      <p:grpSp>
        <p:nvGrpSpPr>
          <p:cNvPr id="757774" name="Group 14"/>
          <p:cNvGrpSpPr>
            <a:grpSpLocks/>
          </p:cNvGrpSpPr>
          <p:nvPr/>
        </p:nvGrpSpPr>
        <p:grpSpPr bwMode="auto">
          <a:xfrm>
            <a:off x="250825" y="188913"/>
            <a:ext cx="3073400" cy="1081087"/>
            <a:chOff x="158" y="119"/>
            <a:chExt cx="1936" cy="681"/>
          </a:xfrm>
        </p:grpSpPr>
        <p:sp>
          <p:nvSpPr>
            <p:cNvPr id="5142" name="Rectangle 15"/>
            <p:cNvSpPr>
              <a:spLocks noChangeArrowheads="1"/>
            </p:cNvSpPr>
            <p:nvPr/>
          </p:nvSpPr>
          <p:spPr bwMode="auto">
            <a:xfrm>
              <a:off x="158" y="119"/>
              <a:ext cx="1936" cy="681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43" name="Text Box 16"/>
            <p:cNvSpPr txBox="1">
              <a:spLocks noChangeArrowheads="1"/>
            </p:cNvSpPr>
            <p:nvPr/>
          </p:nvSpPr>
          <p:spPr bwMode="auto">
            <a:xfrm>
              <a:off x="204" y="300"/>
              <a:ext cx="181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 dirty="0">
                  <a:latin typeface="ACTIV Handwriting Print" pitchFamily="2" charset="0"/>
                </a:rPr>
                <a:t>ail </a:t>
              </a:r>
              <a:r>
                <a:rPr lang="en-GB" altLang="en-US" sz="3600" b="1" dirty="0" err="1">
                  <a:latin typeface="ACTIV Handwriting Print" pitchFamily="2" charset="0"/>
                </a:rPr>
                <a:t>isradd</a:t>
              </a:r>
              <a:r>
                <a:rPr lang="en-GB" altLang="en-US" sz="3600" b="1" dirty="0">
                  <a:latin typeface="ACTIV Handwriting Print" pitchFamily="2" charset="0"/>
                </a:rPr>
                <a:t> 64</a:t>
              </a:r>
              <a:endParaRPr lang="en-GB" altLang="en-US" sz="3600" b="1" dirty="0">
                <a:latin typeface="ACTIV Handwriting Print" pitchFamily="2" charset="0"/>
                <a:cs typeface="Arial" charset="0"/>
              </a:endParaRPr>
            </a:p>
          </p:txBody>
        </p:sp>
      </p:grpSp>
      <p:grpSp>
        <p:nvGrpSpPr>
          <p:cNvPr id="757777" name="Group 17"/>
          <p:cNvGrpSpPr>
            <a:grpSpLocks/>
          </p:cNvGrpSpPr>
          <p:nvPr/>
        </p:nvGrpSpPr>
        <p:grpSpPr bwMode="auto">
          <a:xfrm>
            <a:off x="5508625" y="5445125"/>
            <a:ext cx="3348038" cy="1081088"/>
            <a:chOff x="3470" y="3430"/>
            <a:chExt cx="2109" cy="681"/>
          </a:xfrm>
        </p:grpSpPr>
        <p:sp>
          <p:nvSpPr>
            <p:cNvPr id="5140" name="Rectangle 18"/>
            <p:cNvSpPr>
              <a:spLocks noChangeArrowheads="1"/>
            </p:cNvSpPr>
            <p:nvPr/>
          </p:nvSpPr>
          <p:spPr bwMode="auto">
            <a:xfrm>
              <a:off x="3630" y="3430"/>
              <a:ext cx="1894" cy="681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41" name="Text Box 19"/>
            <p:cNvSpPr txBox="1">
              <a:spLocks noChangeArrowheads="1"/>
            </p:cNvSpPr>
            <p:nvPr/>
          </p:nvSpPr>
          <p:spPr bwMode="auto">
            <a:xfrm>
              <a:off x="3470" y="3566"/>
              <a:ext cx="210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>
                  <a:latin typeface="ACTIV Handwriting Print" pitchFamily="2" charset="0"/>
                </a:rPr>
                <a:t>  chwarter 32</a:t>
              </a:r>
              <a:endParaRPr lang="en-GB" altLang="en-US" sz="3600" b="1">
                <a:latin typeface="ACTIV Handwriting Print" pitchFamily="2" charset="0"/>
                <a:cs typeface="Arial" charset="0"/>
              </a:endParaRPr>
            </a:p>
          </p:txBody>
        </p:sp>
      </p:grpSp>
      <p:grpSp>
        <p:nvGrpSpPr>
          <p:cNvPr id="757780" name="Group 20"/>
          <p:cNvGrpSpPr>
            <a:grpSpLocks/>
          </p:cNvGrpSpPr>
          <p:nvPr/>
        </p:nvGrpSpPr>
        <p:grpSpPr bwMode="auto">
          <a:xfrm>
            <a:off x="4787900" y="260350"/>
            <a:ext cx="3671888" cy="1081088"/>
            <a:chOff x="3016" y="164"/>
            <a:chExt cx="2313" cy="681"/>
          </a:xfrm>
        </p:grpSpPr>
        <p:sp>
          <p:nvSpPr>
            <p:cNvPr id="5138" name="Rectangle 21"/>
            <p:cNvSpPr>
              <a:spLocks noChangeArrowheads="1"/>
            </p:cNvSpPr>
            <p:nvPr/>
          </p:nvSpPr>
          <p:spPr bwMode="auto">
            <a:xfrm>
              <a:off x="3016" y="164"/>
              <a:ext cx="2304" cy="681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39" name="Text Box 22"/>
            <p:cNvSpPr txBox="1">
              <a:spLocks noChangeArrowheads="1"/>
            </p:cNvSpPr>
            <p:nvPr/>
          </p:nvSpPr>
          <p:spPr bwMode="auto">
            <a:xfrm>
              <a:off x="3063" y="255"/>
              <a:ext cx="226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>
                  <a:latin typeface="ACTIV Handwriting Print" pitchFamily="2" charset="0"/>
                </a:rPr>
                <a:t>3 yn fwy na 5</a:t>
              </a:r>
            </a:p>
          </p:txBody>
        </p:sp>
      </p:grpSp>
      <p:grpSp>
        <p:nvGrpSpPr>
          <p:cNvPr id="757783" name="Group 23"/>
          <p:cNvGrpSpPr>
            <a:grpSpLocks/>
          </p:cNvGrpSpPr>
          <p:nvPr/>
        </p:nvGrpSpPr>
        <p:grpSpPr bwMode="auto">
          <a:xfrm>
            <a:off x="5292725" y="1628775"/>
            <a:ext cx="3851275" cy="1727200"/>
            <a:chOff x="3334" y="1253"/>
            <a:chExt cx="2426" cy="1088"/>
          </a:xfrm>
        </p:grpSpPr>
        <p:sp>
          <p:nvSpPr>
            <p:cNvPr id="5136" name="Rectangle 24"/>
            <p:cNvSpPr>
              <a:spLocks noChangeArrowheads="1"/>
            </p:cNvSpPr>
            <p:nvPr/>
          </p:nvSpPr>
          <p:spPr bwMode="auto">
            <a:xfrm>
              <a:off x="3492" y="1253"/>
              <a:ext cx="2107" cy="108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37" name="Text Box 25"/>
            <p:cNvSpPr txBox="1">
              <a:spLocks noChangeArrowheads="1"/>
            </p:cNvSpPr>
            <p:nvPr/>
          </p:nvSpPr>
          <p:spPr bwMode="auto">
            <a:xfrm>
              <a:off x="3334" y="1415"/>
              <a:ext cx="2426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>
                  <a:latin typeface="ACTIV Handwriting Print" pitchFamily="2" charset="0"/>
                </a:rPr>
                <a:t>nid yw’n lluosrif </a:t>
              </a:r>
            </a:p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>
                  <a:latin typeface="ACTIV Handwriting Print" pitchFamily="2" charset="0"/>
                </a:rPr>
                <a:t>o 3, 5 na 7 </a:t>
              </a:r>
              <a:endParaRPr lang="en-GB" altLang="en-US" sz="3600" b="1">
                <a:latin typeface="ACTIV Handwriting Print" pitchFamily="2" charset="0"/>
                <a:cs typeface="Arial" charset="0"/>
              </a:endParaRPr>
            </a:p>
          </p:txBody>
        </p:sp>
      </p:grpSp>
      <p:grpSp>
        <p:nvGrpSpPr>
          <p:cNvPr id="757786" name="Group 26"/>
          <p:cNvGrpSpPr>
            <a:grpSpLocks/>
          </p:cNvGrpSpPr>
          <p:nvPr/>
        </p:nvGrpSpPr>
        <p:grpSpPr bwMode="auto">
          <a:xfrm>
            <a:off x="5508625" y="3716338"/>
            <a:ext cx="3240088" cy="1335087"/>
            <a:chOff x="3470" y="2341"/>
            <a:chExt cx="2041" cy="841"/>
          </a:xfrm>
        </p:grpSpPr>
        <p:sp>
          <p:nvSpPr>
            <p:cNvPr id="5134" name="Rectangle 27"/>
            <p:cNvSpPr>
              <a:spLocks noChangeArrowheads="1"/>
            </p:cNvSpPr>
            <p:nvPr/>
          </p:nvSpPr>
          <p:spPr bwMode="auto">
            <a:xfrm>
              <a:off x="3515" y="2341"/>
              <a:ext cx="1996" cy="771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35" name="Text Box 28"/>
            <p:cNvSpPr txBox="1">
              <a:spLocks noChangeArrowheads="1"/>
            </p:cNvSpPr>
            <p:nvPr/>
          </p:nvSpPr>
          <p:spPr bwMode="auto">
            <a:xfrm>
              <a:off x="3470" y="2432"/>
              <a:ext cx="2041" cy="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>
                  <a:latin typeface="ACTIV Handwriting Print" pitchFamily="2" charset="0"/>
                </a:rPr>
                <a:t>cyfanswm 3.23 a 4.77</a:t>
              </a:r>
            </a:p>
          </p:txBody>
        </p:sp>
      </p:grpSp>
      <p:grpSp>
        <p:nvGrpSpPr>
          <p:cNvPr id="757789" name="Group 29"/>
          <p:cNvGrpSpPr>
            <a:grpSpLocks/>
          </p:cNvGrpSpPr>
          <p:nvPr/>
        </p:nvGrpSpPr>
        <p:grpSpPr bwMode="auto">
          <a:xfrm>
            <a:off x="179388" y="4149725"/>
            <a:ext cx="5232400" cy="1081088"/>
            <a:chOff x="83" y="2115"/>
            <a:chExt cx="3296" cy="681"/>
          </a:xfrm>
        </p:grpSpPr>
        <p:sp>
          <p:nvSpPr>
            <p:cNvPr id="5132" name="Rectangle 30"/>
            <p:cNvSpPr>
              <a:spLocks noChangeArrowheads="1"/>
            </p:cNvSpPr>
            <p:nvPr/>
          </p:nvSpPr>
          <p:spPr bwMode="auto">
            <a:xfrm>
              <a:off x="83" y="2115"/>
              <a:ext cx="3296" cy="681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GB" altLang="en-US" sz="4800">
                <a:latin typeface="ACTIV Handwriting Print" pitchFamily="2" charset="0"/>
              </a:endParaRPr>
            </a:p>
          </p:txBody>
        </p:sp>
        <p:sp>
          <p:nvSpPr>
            <p:cNvPr id="5133" name="Text Box 31"/>
            <p:cNvSpPr txBox="1">
              <a:spLocks noChangeArrowheads="1"/>
            </p:cNvSpPr>
            <p:nvPr/>
          </p:nvSpPr>
          <p:spPr bwMode="auto">
            <a:xfrm>
              <a:off x="205" y="2251"/>
              <a:ext cx="3174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GB" altLang="en-US" sz="3600" b="1">
                  <a:latin typeface="ACTIV Handwriting Print" pitchFamily="2" charset="0"/>
                </a:rPr>
                <a:t>3 adio 3 adio 3 tynnu 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FF35C8-6EF8-487A-97AB-06AC9F8B9E51}"/>
              </a:ext>
            </a:extLst>
          </p:cNvPr>
          <p:cNvSpPr txBox="1"/>
          <p:nvPr/>
        </p:nvSpPr>
        <p:spPr>
          <a:xfrm>
            <a:off x="872562" y="404664"/>
            <a:ext cx="724268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err="1"/>
              <a:t>Addysgu</a:t>
            </a:r>
            <a:r>
              <a:rPr lang="en-GB" u="sng" dirty="0"/>
              <a:t> a Dysgu </a:t>
            </a:r>
          </a:p>
          <a:p>
            <a:r>
              <a:rPr lang="en-GB" u="sng" dirty="0" err="1"/>
              <a:t>Mathemateg</a:t>
            </a:r>
            <a:r>
              <a:rPr lang="en-GB" u="sng" dirty="0"/>
              <a:t> a </a:t>
            </a:r>
            <a:r>
              <a:rPr lang="en-GB" u="sng" dirty="0" err="1"/>
              <a:t>Rhifedd</a:t>
            </a:r>
            <a:endParaRPr lang="en-GB" u="sng" dirty="0"/>
          </a:p>
          <a:p>
            <a:r>
              <a:rPr lang="en-GB" u="sng" dirty="0" err="1"/>
              <a:t>yn</a:t>
            </a:r>
            <a:r>
              <a:rPr lang="en-GB" u="sng" dirty="0"/>
              <a:t> YGG </a:t>
            </a:r>
            <a:r>
              <a:rPr lang="en-GB" u="sng" dirty="0" err="1"/>
              <a:t>Pontybrenin</a:t>
            </a:r>
            <a:endParaRPr lang="en-GB" u="sng" dirty="0"/>
          </a:p>
          <a:p>
            <a:endParaRPr lang="en-GB" u="sng" dirty="0"/>
          </a:p>
          <a:p>
            <a:r>
              <a:rPr lang="en-GB" u="sng" dirty="0">
                <a:solidFill>
                  <a:srgbClr val="0070C0"/>
                </a:solidFill>
              </a:rPr>
              <a:t>Teaching and Learning</a:t>
            </a:r>
          </a:p>
          <a:p>
            <a:r>
              <a:rPr lang="en-GB" u="sng" dirty="0">
                <a:solidFill>
                  <a:srgbClr val="0070C0"/>
                </a:solidFill>
              </a:rPr>
              <a:t>Mathematics and Numeracy</a:t>
            </a:r>
          </a:p>
          <a:p>
            <a:r>
              <a:rPr lang="en-GB" u="sng" dirty="0">
                <a:solidFill>
                  <a:srgbClr val="0070C0"/>
                </a:solidFill>
              </a:rPr>
              <a:t>in YGG </a:t>
            </a:r>
            <a:r>
              <a:rPr lang="en-GB" u="sng" dirty="0" err="1">
                <a:solidFill>
                  <a:srgbClr val="0070C0"/>
                </a:solidFill>
              </a:rPr>
              <a:t>Pontybrenin</a:t>
            </a:r>
            <a:endParaRPr lang="en-GB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845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85A16E2-A8D1-4160-8C05-B8120BD1D67E}"/>
              </a:ext>
            </a:extLst>
          </p:cNvPr>
          <p:cNvSpPr txBox="1"/>
          <p:nvPr/>
        </p:nvSpPr>
        <p:spPr>
          <a:xfrm>
            <a:off x="1074896" y="116632"/>
            <a:ext cx="6994222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 err="1"/>
              <a:t>Datblygiad</a:t>
            </a:r>
            <a:r>
              <a:rPr lang="en-GB" sz="3600" u="sng" dirty="0"/>
              <a:t> </a:t>
            </a:r>
            <a:r>
              <a:rPr lang="en-GB" sz="3600" u="sng" dirty="0" err="1"/>
              <a:t>Mathemategol</a:t>
            </a:r>
            <a:r>
              <a:rPr lang="en-GB" sz="3600" u="sng" dirty="0"/>
              <a:t> CS</a:t>
            </a:r>
          </a:p>
          <a:p>
            <a:r>
              <a:rPr lang="en-GB" sz="3600" u="sng" dirty="0" err="1"/>
              <a:t>Gwersi</a:t>
            </a:r>
            <a:r>
              <a:rPr lang="en-GB" sz="3600" u="sng" dirty="0"/>
              <a:t> </a:t>
            </a:r>
            <a:r>
              <a:rPr lang="en-GB" sz="3600" u="sng" dirty="0" err="1"/>
              <a:t>Mathemateg</a:t>
            </a:r>
            <a:r>
              <a:rPr lang="en-GB" sz="3600" u="sng" dirty="0"/>
              <a:t> CA2</a:t>
            </a:r>
          </a:p>
          <a:p>
            <a:r>
              <a:rPr lang="en-GB" sz="3600" dirty="0"/>
              <a:t>Y </a:t>
            </a:r>
            <a:r>
              <a:rPr lang="en-GB" sz="3600" dirty="0" err="1"/>
              <a:t>Cwricwlwm</a:t>
            </a:r>
            <a:r>
              <a:rPr lang="en-GB" sz="3600" dirty="0"/>
              <a:t> </a:t>
            </a:r>
            <a:r>
              <a:rPr lang="en-GB" sz="3600" dirty="0" err="1"/>
              <a:t>Cenedlaethol</a:t>
            </a:r>
            <a:r>
              <a:rPr lang="en-GB" sz="3600" dirty="0"/>
              <a:t> </a:t>
            </a:r>
          </a:p>
          <a:p>
            <a:r>
              <a:rPr lang="en-GB" sz="3600" dirty="0" err="1"/>
              <a:t>ar</a:t>
            </a:r>
            <a:r>
              <a:rPr lang="en-GB" sz="3600" dirty="0"/>
              <a:t> </a:t>
            </a:r>
            <a:r>
              <a:rPr lang="en-GB" sz="3600" dirty="0" err="1"/>
              <a:t>gyfer</a:t>
            </a:r>
            <a:r>
              <a:rPr lang="en-GB" sz="3600" dirty="0"/>
              <a:t> </a:t>
            </a:r>
            <a:r>
              <a:rPr lang="en-GB" sz="3600" dirty="0" err="1"/>
              <a:t>Mathemateg</a:t>
            </a:r>
            <a:r>
              <a:rPr lang="en-GB" sz="3600" dirty="0"/>
              <a:t> </a:t>
            </a:r>
            <a:r>
              <a:rPr lang="en-GB" sz="3600" dirty="0" err="1"/>
              <a:t>yng</a:t>
            </a:r>
            <a:r>
              <a:rPr lang="en-GB" sz="3600" dirty="0"/>
              <a:t> </a:t>
            </a:r>
            <a:r>
              <a:rPr lang="en-GB" sz="3600" dirty="0" err="1"/>
              <a:t>Nghymru</a:t>
            </a:r>
            <a:endParaRPr lang="en-GB" sz="3600" dirty="0"/>
          </a:p>
          <a:p>
            <a:r>
              <a:rPr lang="en-GB" sz="3600" i="1" dirty="0" err="1"/>
              <a:t>Defnyddio</a:t>
            </a:r>
            <a:r>
              <a:rPr lang="en-GB" sz="3600" i="1" dirty="0"/>
              <a:t> a </a:t>
            </a:r>
            <a:r>
              <a:rPr lang="en-GB" sz="3600" i="1" dirty="0" err="1"/>
              <a:t>Chymhwyso</a:t>
            </a:r>
            <a:r>
              <a:rPr lang="en-GB" sz="3600" i="1" dirty="0"/>
              <a:t>, </a:t>
            </a:r>
            <a:r>
              <a:rPr lang="en-GB" sz="3600" i="1" dirty="0" err="1"/>
              <a:t>Rhif</a:t>
            </a:r>
            <a:endParaRPr lang="en-GB" sz="3600" i="1" dirty="0"/>
          </a:p>
          <a:p>
            <a:r>
              <a:rPr lang="en-GB" sz="3600" dirty="0" err="1"/>
              <a:t>Si</a:t>
            </a:r>
            <a:r>
              <a:rPr lang="en-GB" sz="3600" dirty="0" err="1">
                <a:latin typeface="ACTIV Handwriting Print"/>
                <a:cs typeface="Arial"/>
              </a:rPr>
              <a:t>âp</a:t>
            </a:r>
            <a:r>
              <a:rPr lang="en-GB" sz="3600" dirty="0">
                <a:latin typeface="ACTIV Handwriting Print"/>
                <a:cs typeface="Arial"/>
              </a:rPr>
              <a:t>, </a:t>
            </a:r>
            <a:r>
              <a:rPr lang="en-GB" sz="3600" dirty="0" err="1">
                <a:latin typeface="ACTIV Handwriting Print"/>
                <a:cs typeface="Arial"/>
              </a:rPr>
              <a:t>Gofod</a:t>
            </a:r>
            <a:r>
              <a:rPr lang="en-GB" sz="3600" dirty="0">
                <a:latin typeface="ACTIV Handwriting Print"/>
                <a:cs typeface="Arial"/>
              </a:rPr>
              <a:t> a </a:t>
            </a:r>
            <a:r>
              <a:rPr lang="en-GB" sz="3600" dirty="0" err="1">
                <a:latin typeface="ACTIV Handwriting Print"/>
                <a:cs typeface="Arial"/>
              </a:rPr>
              <a:t>Mesurau</a:t>
            </a:r>
            <a:r>
              <a:rPr lang="en-GB" sz="3600" dirty="0">
                <a:latin typeface="ACTIV Handwriting Print"/>
                <a:cs typeface="Arial"/>
              </a:rPr>
              <a:t>, </a:t>
            </a:r>
            <a:r>
              <a:rPr lang="en-GB" sz="3600" dirty="0" err="1">
                <a:latin typeface="ACTIV Handwriting Print"/>
                <a:cs typeface="Arial"/>
              </a:rPr>
              <a:t>Trin</a:t>
            </a:r>
            <a:r>
              <a:rPr lang="en-GB" sz="3600" dirty="0">
                <a:latin typeface="ACTIV Handwriting Print"/>
                <a:cs typeface="Arial"/>
              </a:rPr>
              <a:t> Data</a:t>
            </a:r>
            <a:endParaRPr lang="en-GB" sz="3600" dirty="0">
              <a:latin typeface="ACTIV Handwriting Print"/>
            </a:endParaRPr>
          </a:p>
          <a:p>
            <a:r>
              <a:rPr lang="en-GB" sz="3600" u="sng" dirty="0">
                <a:solidFill>
                  <a:srgbClr val="0070C0"/>
                </a:solidFill>
              </a:rPr>
              <a:t>Mathematical Development FP</a:t>
            </a:r>
          </a:p>
          <a:p>
            <a:r>
              <a:rPr lang="en-GB" sz="3600" u="sng" dirty="0">
                <a:solidFill>
                  <a:srgbClr val="0070C0"/>
                </a:solidFill>
              </a:rPr>
              <a:t>Mathematics Lessons KS2</a:t>
            </a:r>
          </a:p>
          <a:p>
            <a:r>
              <a:rPr lang="en-GB" sz="3600" dirty="0">
                <a:solidFill>
                  <a:srgbClr val="0070C0"/>
                </a:solidFill>
              </a:rPr>
              <a:t>The National Curriculum</a:t>
            </a:r>
          </a:p>
          <a:p>
            <a:r>
              <a:rPr lang="en-GB" sz="3600" dirty="0">
                <a:solidFill>
                  <a:srgbClr val="0070C0"/>
                </a:solidFill>
              </a:rPr>
              <a:t>For Mathematics in Wales</a:t>
            </a:r>
          </a:p>
          <a:p>
            <a:r>
              <a:rPr lang="en-GB" sz="3600" i="1" dirty="0">
                <a:solidFill>
                  <a:srgbClr val="0070C0"/>
                </a:solidFill>
              </a:rPr>
              <a:t>Using and Applying, Number and Algebra, Shape, </a:t>
            </a:r>
          </a:p>
          <a:p>
            <a:r>
              <a:rPr lang="en-GB" sz="3600" i="1" dirty="0">
                <a:solidFill>
                  <a:srgbClr val="0070C0"/>
                </a:solidFill>
              </a:rPr>
              <a:t>Space and Measure, Handling Data</a:t>
            </a:r>
          </a:p>
        </p:txBody>
      </p:sp>
    </p:spTree>
    <p:extLst>
      <p:ext uri="{BB962C8B-B14F-4D97-AF65-F5344CB8AC3E}">
        <p14:creationId xmlns:p14="http://schemas.microsoft.com/office/powerpoint/2010/main" val="2634892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B394AE-08E5-435E-8F24-67679F50574B}"/>
              </a:ext>
            </a:extLst>
          </p:cNvPr>
          <p:cNvSpPr txBox="1"/>
          <p:nvPr/>
        </p:nvSpPr>
        <p:spPr>
          <a:xfrm>
            <a:off x="1190424" y="476672"/>
            <a:ext cx="6546985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Y </a:t>
            </a:r>
            <a:r>
              <a:rPr lang="en-GB" u="sng" dirty="0" err="1"/>
              <a:t>Fframwaith</a:t>
            </a:r>
            <a:r>
              <a:rPr lang="en-GB" u="sng" dirty="0"/>
              <a:t> </a:t>
            </a:r>
            <a:r>
              <a:rPr lang="en-GB" u="sng" dirty="0" err="1"/>
              <a:t>Rhifedd</a:t>
            </a:r>
            <a:endParaRPr lang="en-GB" u="sng" dirty="0"/>
          </a:p>
          <a:p>
            <a:r>
              <a:rPr lang="en-GB" dirty="0" err="1"/>
              <a:t>Defnyddio</a:t>
            </a:r>
            <a:r>
              <a:rPr lang="en-GB" dirty="0"/>
              <a:t> </a:t>
            </a:r>
            <a:r>
              <a:rPr lang="en-GB" dirty="0" err="1"/>
              <a:t>Sgiliau</a:t>
            </a:r>
            <a:r>
              <a:rPr lang="en-GB" dirty="0"/>
              <a:t> </a:t>
            </a:r>
            <a:r>
              <a:rPr lang="en-GB" dirty="0" err="1"/>
              <a:t>Mathemategol</a:t>
            </a:r>
            <a:r>
              <a:rPr lang="en-GB" dirty="0"/>
              <a:t> </a:t>
            </a:r>
            <a:r>
              <a:rPr lang="en-GB" dirty="0" err="1"/>
              <a:t>yn</a:t>
            </a:r>
            <a:endParaRPr lang="en-GB" dirty="0"/>
          </a:p>
          <a:p>
            <a:r>
              <a:rPr lang="en-GB" dirty="0" err="1"/>
              <a:t>drawscwricwlaidd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u="sng" dirty="0">
                <a:solidFill>
                  <a:srgbClr val="0070C0"/>
                </a:solidFill>
              </a:rPr>
              <a:t>The Numeracy Framework</a:t>
            </a:r>
          </a:p>
          <a:p>
            <a:r>
              <a:rPr lang="en-GB" dirty="0">
                <a:solidFill>
                  <a:srgbClr val="0070C0"/>
                </a:solidFill>
              </a:rPr>
              <a:t>Using Mathematical skills during</a:t>
            </a:r>
          </a:p>
          <a:p>
            <a:r>
              <a:rPr lang="en-GB" dirty="0">
                <a:solidFill>
                  <a:srgbClr val="0070C0"/>
                </a:solidFill>
              </a:rPr>
              <a:t>Cross-curricular activities </a:t>
            </a:r>
          </a:p>
        </p:txBody>
      </p:sp>
    </p:spTree>
    <p:extLst>
      <p:ext uri="{BB962C8B-B14F-4D97-AF65-F5344CB8AC3E}">
        <p14:creationId xmlns:p14="http://schemas.microsoft.com/office/powerpoint/2010/main" val="32070992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67A6CE-6598-41E4-BF2F-CD6514B7B6FA}"/>
              </a:ext>
            </a:extLst>
          </p:cNvPr>
          <p:cNvSpPr txBox="1"/>
          <p:nvPr/>
        </p:nvSpPr>
        <p:spPr>
          <a:xfrm>
            <a:off x="1883914" y="620688"/>
            <a:ext cx="5426486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err="1"/>
              <a:t>Profion</a:t>
            </a:r>
            <a:r>
              <a:rPr lang="en-GB" u="sng" dirty="0"/>
              <a:t> </a:t>
            </a:r>
            <a:r>
              <a:rPr lang="en-GB" u="sng" dirty="0" err="1"/>
              <a:t>Rhifedd</a:t>
            </a:r>
            <a:r>
              <a:rPr lang="en-GB" u="sng" dirty="0"/>
              <a:t> </a:t>
            </a:r>
            <a:r>
              <a:rPr lang="en-GB" u="sng" dirty="0" err="1"/>
              <a:t>Cenedlaethol</a:t>
            </a:r>
            <a:endParaRPr lang="en-GB" u="sng" dirty="0"/>
          </a:p>
          <a:p>
            <a:r>
              <a:rPr lang="en-GB" dirty="0" err="1"/>
              <a:t>Gweithdrefnol</a:t>
            </a:r>
            <a:r>
              <a:rPr lang="en-GB" dirty="0"/>
              <a:t> a </a:t>
            </a:r>
            <a:r>
              <a:rPr lang="en-GB" dirty="0" err="1"/>
              <a:t>Rhesymu</a:t>
            </a:r>
            <a:endParaRPr lang="en-GB" dirty="0"/>
          </a:p>
          <a:p>
            <a:r>
              <a:rPr lang="en-GB" dirty="0" err="1"/>
              <a:t>Blwyddyn</a:t>
            </a:r>
            <a:r>
              <a:rPr lang="en-GB" dirty="0"/>
              <a:t> 2 </a:t>
            </a:r>
            <a:r>
              <a:rPr lang="en-GB" dirty="0" err="1"/>
              <a:t>i</a:t>
            </a:r>
            <a:r>
              <a:rPr lang="en-GB"/>
              <a:t> 6</a:t>
            </a:r>
            <a:endParaRPr lang="en-GB" dirty="0"/>
          </a:p>
          <a:p>
            <a:endParaRPr lang="en-GB" dirty="0"/>
          </a:p>
          <a:p>
            <a:r>
              <a:rPr lang="en-GB" u="sng" dirty="0">
                <a:solidFill>
                  <a:srgbClr val="0070C0"/>
                </a:solidFill>
              </a:rPr>
              <a:t>National Numeracy Tests</a:t>
            </a:r>
          </a:p>
          <a:p>
            <a:r>
              <a:rPr lang="en-GB" dirty="0">
                <a:solidFill>
                  <a:srgbClr val="0070C0"/>
                </a:solidFill>
              </a:rPr>
              <a:t>Procedural and Reasoning</a:t>
            </a:r>
          </a:p>
          <a:p>
            <a:r>
              <a:rPr lang="en-GB" dirty="0">
                <a:solidFill>
                  <a:srgbClr val="0070C0"/>
                </a:solidFill>
              </a:rPr>
              <a:t>Years 2 to 6</a:t>
            </a:r>
          </a:p>
        </p:txBody>
      </p:sp>
    </p:spTree>
    <p:extLst>
      <p:ext uri="{BB962C8B-B14F-4D97-AF65-F5344CB8AC3E}">
        <p14:creationId xmlns:p14="http://schemas.microsoft.com/office/powerpoint/2010/main" val="1498518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8C9B7A-68A2-4C20-AEAB-89403C4AFFB1}"/>
              </a:ext>
            </a:extLst>
          </p:cNvPr>
          <p:cNvSpPr txBox="1"/>
          <p:nvPr/>
        </p:nvSpPr>
        <p:spPr>
          <a:xfrm>
            <a:off x="922596" y="620688"/>
            <a:ext cx="7538474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 err="1"/>
              <a:t>Sut</a:t>
            </a:r>
            <a:r>
              <a:rPr lang="en-GB" u="sng" dirty="0"/>
              <a:t> </a:t>
            </a:r>
            <a:r>
              <a:rPr lang="en-GB" u="sng" dirty="0" err="1"/>
              <a:t>allwn</a:t>
            </a:r>
            <a:r>
              <a:rPr lang="en-GB" u="sng" dirty="0"/>
              <a:t> </a:t>
            </a:r>
            <a:r>
              <a:rPr lang="en-GB" u="sng" dirty="0" err="1"/>
              <a:t>wella</a:t>
            </a:r>
            <a:r>
              <a:rPr lang="en-GB" u="sng" dirty="0"/>
              <a:t>?</a:t>
            </a:r>
          </a:p>
          <a:p>
            <a:r>
              <a:rPr lang="en-GB" u="sng" dirty="0">
                <a:solidFill>
                  <a:srgbClr val="0070C0"/>
                </a:solidFill>
              </a:rPr>
              <a:t>How can we improve?</a:t>
            </a:r>
          </a:p>
          <a:p>
            <a:endParaRPr lang="en-GB" dirty="0"/>
          </a:p>
          <a:p>
            <a:r>
              <a:rPr lang="en-GB" i="1" dirty="0"/>
              <a:t>Cynllun </a:t>
            </a:r>
            <a:r>
              <a:rPr lang="en-GB" i="1" dirty="0" err="1"/>
              <a:t>Mathemateg</a:t>
            </a:r>
            <a:r>
              <a:rPr lang="en-GB" i="1" dirty="0"/>
              <a:t> C.D.D.C.</a:t>
            </a:r>
          </a:p>
          <a:p>
            <a:r>
              <a:rPr lang="en-GB" i="1" dirty="0">
                <a:solidFill>
                  <a:srgbClr val="0070C0"/>
                </a:solidFill>
              </a:rPr>
              <a:t>C.L.I.C. Mathematics Plan</a:t>
            </a:r>
          </a:p>
          <a:p>
            <a:endParaRPr lang="en-GB" i="1" dirty="0">
              <a:solidFill>
                <a:srgbClr val="0070C0"/>
              </a:solidFill>
            </a:endParaRPr>
          </a:p>
          <a:p>
            <a:r>
              <a:rPr lang="en-GB" i="1" dirty="0" err="1"/>
              <a:t>Cyfnod</a:t>
            </a:r>
            <a:r>
              <a:rPr lang="en-GB" i="1" dirty="0"/>
              <a:t> </a:t>
            </a:r>
            <a:r>
              <a:rPr lang="en-GB" i="1" dirty="0" err="1"/>
              <a:t>Allweddol</a:t>
            </a:r>
            <a:r>
              <a:rPr lang="en-GB" i="1" dirty="0"/>
              <a:t> 2</a:t>
            </a:r>
          </a:p>
          <a:p>
            <a:r>
              <a:rPr lang="en-GB" i="1" dirty="0">
                <a:solidFill>
                  <a:srgbClr val="0070C0"/>
                </a:solidFill>
              </a:rPr>
              <a:t>Key Stage 2</a:t>
            </a:r>
          </a:p>
        </p:txBody>
      </p:sp>
    </p:spTree>
    <p:extLst>
      <p:ext uri="{BB962C8B-B14F-4D97-AF65-F5344CB8AC3E}">
        <p14:creationId xmlns:p14="http://schemas.microsoft.com/office/powerpoint/2010/main" val="2201155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9CB941-8669-4966-8AF9-15822B72EED1}"/>
              </a:ext>
            </a:extLst>
          </p:cNvPr>
          <p:cNvSpPr txBox="1"/>
          <p:nvPr/>
        </p:nvSpPr>
        <p:spPr>
          <a:xfrm>
            <a:off x="539552" y="260648"/>
            <a:ext cx="7777163" cy="544764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u="sng" dirty="0">
                <a:latin typeface="Comic Sans MS" panose="030F0702030302020204" pitchFamily="66" charset="0"/>
              </a:rPr>
              <a:t>Beth </a:t>
            </a:r>
            <a:r>
              <a:rPr lang="en-GB" sz="4000" b="1" u="sng" dirty="0" err="1">
                <a:latin typeface="Comic Sans MS" panose="030F0702030302020204" pitchFamily="66" charset="0"/>
              </a:rPr>
              <a:t>yw</a:t>
            </a:r>
            <a:r>
              <a:rPr lang="en-GB" sz="4000" b="1" u="sng" dirty="0">
                <a:latin typeface="Comic Sans MS" panose="030F0702030302020204" pitchFamily="66" charset="0"/>
              </a:rPr>
              <a:t> C.L.I.C?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What is C.L.I.C?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4000" b="1" dirty="0">
              <a:latin typeface="Tempus Sans ITC" pitchFamily="8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latin typeface="Tempus Sans ITC" pitchFamily="82" charset="0"/>
              </a:rPr>
              <a:t>Cynllun</a:t>
            </a:r>
            <a:r>
              <a:rPr lang="en-GB" sz="2000" b="1" dirty="0">
                <a:latin typeface="Tempus Sans ITC" pitchFamily="82" charset="0"/>
                <a:cs typeface="+mn-cs"/>
              </a:rPr>
              <a:t> </a:t>
            </a:r>
            <a:r>
              <a:rPr lang="en-GB" sz="2000" b="1" dirty="0" err="1">
                <a:latin typeface="Tempus Sans ITC" pitchFamily="82" charset="0"/>
                <a:cs typeface="+mn-cs"/>
              </a:rPr>
              <a:t>systematig</a:t>
            </a:r>
            <a:r>
              <a:rPr lang="en-GB" sz="2000" b="1" dirty="0">
                <a:latin typeface="Tempus Sans ITC" pitchFamily="82" charset="0"/>
                <a:cs typeface="+mn-cs"/>
              </a:rPr>
              <a:t> </a:t>
            </a:r>
            <a:r>
              <a:rPr lang="en-GB" sz="2000" b="1" dirty="0" err="1">
                <a:latin typeface="Tempus Sans ITC" pitchFamily="82" charset="0"/>
                <a:cs typeface="+mn-cs"/>
              </a:rPr>
              <a:t>sy’n</a:t>
            </a:r>
            <a:r>
              <a:rPr lang="en-GB" sz="2000" b="1" dirty="0">
                <a:latin typeface="Tempus Sans ITC" pitchFamily="82" charset="0"/>
                <a:cs typeface="+mn-cs"/>
              </a:rPr>
              <a:t> </a:t>
            </a:r>
            <a:r>
              <a:rPr lang="en-GB" sz="2000" b="1" dirty="0" err="1">
                <a:latin typeface="Tempus Sans ITC" pitchFamily="82" charset="0"/>
                <a:cs typeface="+mn-cs"/>
              </a:rPr>
              <a:t>arwain</a:t>
            </a:r>
            <a:r>
              <a:rPr lang="en-GB" sz="2000" b="1" dirty="0">
                <a:latin typeface="Tempus Sans ITC" pitchFamily="82" charset="0"/>
                <a:cs typeface="+mn-cs"/>
              </a:rPr>
              <a:t> </a:t>
            </a:r>
            <a:r>
              <a:rPr lang="en-GB" sz="2000" b="1" dirty="0" err="1">
                <a:latin typeface="Tempus Sans ITC" pitchFamily="82" charset="0"/>
                <a:cs typeface="+mn-cs"/>
              </a:rPr>
              <a:t>unigolyn</a:t>
            </a:r>
            <a:r>
              <a:rPr lang="en-GB" sz="2000" b="1" dirty="0">
                <a:latin typeface="Tempus Sans ITC" pitchFamily="82" charset="0"/>
                <a:cs typeface="+mn-cs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i</a:t>
            </a:r>
            <a:r>
              <a:rPr lang="en-GB" sz="2000" b="1" dirty="0">
                <a:latin typeface="Tempus Sans ITC" pitchFamily="82" charset="0"/>
                <a:cs typeface="+mn-cs"/>
              </a:rPr>
              <a:t> </a:t>
            </a:r>
            <a:r>
              <a:rPr lang="en-GB" sz="2000" b="1" dirty="0" err="1">
                <a:latin typeface="Tempus Sans ITC" pitchFamily="82" charset="0"/>
                <a:cs typeface="+mn-cs"/>
              </a:rPr>
              <a:t>fod</a:t>
            </a:r>
            <a:r>
              <a:rPr lang="en-GB" sz="2000" b="1" dirty="0">
                <a:latin typeface="Tempus Sans ITC" pitchFamily="82" charset="0"/>
                <a:cs typeface="+mn-cs"/>
              </a:rPr>
              <a:t> </a:t>
            </a:r>
            <a:r>
              <a:rPr lang="en-GB" sz="2000" b="1" dirty="0" err="1">
                <a:latin typeface="Tempus Sans ITC" pitchFamily="82" charset="0"/>
                <a:cs typeface="+mn-cs"/>
              </a:rPr>
              <a:t>yn</a:t>
            </a:r>
            <a:r>
              <a:rPr lang="en-GB" sz="2000" b="1" dirty="0">
                <a:latin typeface="Tempus Sans ITC" pitchFamily="82" charset="0"/>
                <a:cs typeface="+mn-cs"/>
              </a:rPr>
              <a:t> </a:t>
            </a:r>
            <a:r>
              <a:rPr lang="en-GB" sz="2000" b="1" dirty="0" err="1">
                <a:latin typeface="Tempus Sans ITC" pitchFamily="82" charset="0"/>
                <a:cs typeface="+mn-cs"/>
              </a:rPr>
              <a:t>rhifog</a:t>
            </a:r>
            <a:r>
              <a:rPr lang="en-GB" sz="2000" b="1" dirty="0">
                <a:latin typeface="Tempus Sans ITC" pitchFamily="82" charset="0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 b="1" dirty="0">
              <a:latin typeface="Tempus Sans ITC" pitchFamily="8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latin typeface="Tempus Sans ITC" pitchFamily="82" charset="0"/>
              </a:rPr>
              <a:t>Y </a:t>
            </a:r>
            <a:r>
              <a:rPr lang="en-GB" sz="2000" b="1" dirty="0" err="1">
                <a:latin typeface="Tempus Sans ITC" pitchFamily="82" charset="0"/>
              </a:rPr>
              <a:t>bwriad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yw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gwneud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mathemateg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yn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hawdd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trwy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dangos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ei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fod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yn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pwnc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rhesymegol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sy’n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dilyn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trefn</a:t>
            </a:r>
            <a:r>
              <a:rPr lang="en-GB" sz="2000" b="1" dirty="0">
                <a:latin typeface="Tempus Sans ITC" pitchFamily="82" charset="0"/>
              </a:rPr>
              <a:t> </a:t>
            </a:r>
            <a:r>
              <a:rPr lang="en-GB" sz="2000" b="1" dirty="0" err="1">
                <a:latin typeface="Tempus Sans ITC" pitchFamily="82" charset="0"/>
              </a:rPr>
              <a:t>penodol</a:t>
            </a:r>
            <a:r>
              <a:rPr lang="en-GB" sz="2000" b="1" dirty="0">
                <a:latin typeface="Tempus Sans ITC" pitchFamily="82" charset="0"/>
              </a:rPr>
              <a:t> o </a:t>
            </a:r>
            <a:r>
              <a:rPr lang="en-GB" sz="2000" b="1" dirty="0" err="1">
                <a:latin typeface="Tempus Sans ITC" pitchFamily="82" charset="0"/>
              </a:rPr>
              <a:t>gynnyd</a:t>
            </a:r>
            <a:r>
              <a:rPr lang="en-GB" sz="2000" b="1" dirty="0">
                <a:latin typeface="Tempus Sans ITC" pitchFamily="82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 b="1" dirty="0">
              <a:latin typeface="Tempus Sans ITC" pitchFamily="82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70C0"/>
                </a:solidFill>
                <a:latin typeface="Tempus Sans ITC" pitchFamily="82" charset="0"/>
              </a:rPr>
              <a:t>A systematic plan that leads an individual to be numerate.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 b="1" dirty="0">
              <a:solidFill>
                <a:srgbClr val="0070C0"/>
              </a:solidFill>
              <a:latin typeface="Tempus Sans ITC" pitchFamily="82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70C0"/>
                </a:solidFill>
                <a:latin typeface="Tempus Sans ITC" pitchFamily="82" charset="0"/>
              </a:rPr>
              <a:t>It aims to make mathematics simple by showing that it’s a logical subject that follows a progression of patterns.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5850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ADA161-DBE4-4E9F-AE94-206E2985E4FD}"/>
              </a:ext>
            </a:extLst>
          </p:cNvPr>
          <p:cNvSpPr txBox="1"/>
          <p:nvPr/>
        </p:nvSpPr>
        <p:spPr>
          <a:xfrm>
            <a:off x="179512" y="116632"/>
            <a:ext cx="896448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C.L.I.C.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Counting </a:t>
            </a:r>
            <a:r>
              <a:rPr lang="en-GB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– Learning to count</a:t>
            </a:r>
          </a:p>
          <a:p>
            <a:endParaRPr lang="en-GB" sz="20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Learn it’s </a:t>
            </a:r>
            <a:r>
              <a:rPr lang="en-GB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– Learning to remember sums as facts</a:t>
            </a:r>
          </a:p>
          <a:p>
            <a:endParaRPr lang="en-GB" sz="20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It’s nothing new </a:t>
            </a:r>
            <a:r>
              <a:rPr lang="en-GB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– Learning to use facts in different situations</a:t>
            </a:r>
          </a:p>
          <a:p>
            <a:endParaRPr lang="en-GB" sz="20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Calculation</a:t>
            </a:r>
            <a:r>
              <a:rPr lang="en-GB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 – Learning to structure all three previous steps in formal calculations </a:t>
            </a:r>
          </a:p>
          <a:p>
            <a:r>
              <a:rPr lang="en-GB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(+ - ÷ x)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 err="1">
                <a:latin typeface="Comic Sans MS" panose="030F0702030302020204" pitchFamily="66" charset="0"/>
              </a:rPr>
              <a:t>Cyfrif</a:t>
            </a:r>
            <a:r>
              <a:rPr lang="en-GB" sz="2000" dirty="0">
                <a:latin typeface="Comic Sans MS" panose="030F0702030302020204" pitchFamily="66" charset="0"/>
              </a:rPr>
              <a:t> – Dysgu </a:t>
            </a:r>
            <a:r>
              <a:rPr lang="en-GB" sz="2000" dirty="0" err="1">
                <a:latin typeface="Comic Sans MS" panose="030F0702030302020204" pitchFamily="66" charset="0"/>
              </a:rPr>
              <a:t>i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gyfrif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latin typeface="Comic Sans MS" panose="030F0702030302020204" pitchFamily="66" charset="0"/>
              </a:rPr>
              <a:t>Dysgu </a:t>
            </a:r>
            <a:r>
              <a:rPr lang="en-GB" sz="2000" b="1" dirty="0" err="1">
                <a:latin typeface="Comic Sans MS" panose="030F0702030302020204" pitchFamily="66" charset="0"/>
              </a:rPr>
              <a:t>ffeithiau</a:t>
            </a:r>
            <a:r>
              <a:rPr lang="en-GB" sz="2000" b="1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– Dysgu </a:t>
            </a:r>
            <a:r>
              <a:rPr lang="en-GB" sz="2000" dirty="0" err="1">
                <a:latin typeface="Comic Sans MS" panose="030F0702030302020204" pitchFamily="66" charset="0"/>
              </a:rPr>
              <a:t>i</a:t>
            </a:r>
            <a:r>
              <a:rPr lang="en-GB" sz="2000" dirty="0">
                <a:latin typeface="Comic Sans MS" panose="030F0702030302020204" pitchFamily="66" charset="0"/>
              </a:rPr>
              <a:t> gofio </a:t>
            </a:r>
            <a:r>
              <a:rPr lang="en-GB" sz="2000" dirty="0" err="1">
                <a:latin typeface="Comic Sans MS" panose="030F0702030302020204" pitchFamily="66" charset="0"/>
              </a:rPr>
              <a:t>symiau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fel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ffeithiau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latin typeface="Comic Sans MS" panose="030F0702030302020204" pitchFamily="66" charset="0"/>
              </a:rPr>
              <a:t>Dim </a:t>
            </a:r>
            <a:r>
              <a:rPr lang="en-GB" sz="2000" b="1" dirty="0" err="1">
                <a:latin typeface="Comic Sans MS" panose="030F0702030302020204" pitchFamily="66" charset="0"/>
              </a:rPr>
              <a:t>byd</a:t>
            </a:r>
            <a:r>
              <a:rPr lang="en-GB" sz="2000" b="1" dirty="0">
                <a:latin typeface="Comic Sans MS" panose="030F0702030302020204" pitchFamily="66" charset="0"/>
              </a:rPr>
              <a:t> </a:t>
            </a:r>
            <a:r>
              <a:rPr lang="en-GB" sz="2000" b="1" dirty="0" err="1">
                <a:latin typeface="Comic Sans MS" panose="030F0702030302020204" pitchFamily="66" charset="0"/>
              </a:rPr>
              <a:t>newydd</a:t>
            </a:r>
            <a:r>
              <a:rPr lang="en-GB" sz="2000" b="1" dirty="0">
                <a:latin typeface="Comic Sans MS" panose="030F0702030302020204" pitchFamily="66" charset="0"/>
              </a:rPr>
              <a:t> </a:t>
            </a:r>
            <a:r>
              <a:rPr lang="en-GB" sz="2000" dirty="0">
                <a:latin typeface="Comic Sans MS" panose="030F0702030302020204" pitchFamily="66" charset="0"/>
              </a:rPr>
              <a:t>– Dysgu </a:t>
            </a:r>
            <a:r>
              <a:rPr lang="en-GB" sz="2000" dirty="0" err="1">
                <a:latin typeface="Comic Sans MS" panose="030F0702030302020204" pitchFamily="66" charset="0"/>
              </a:rPr>
              <a:t>i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ddefnyddio’r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ffeithiau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mewn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sefyllfa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gwahanol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 err="1">
                <a:latin typeface="Comic Sans MS" panose="030F0702030302020204" pitchFamily="66" charset="0"/>
              </a:rPr>
              <a:t>Cyfrifo</a:t>
            </a:r>
            <a:r>
              <a:rPr lang="en-GB" sz="2000" dirty="0">
                <a:latin typeface="Comic Sans MS" panose="030F0702030302020204" pitchFamily="66" charset="0"/>
              </a:rPr>
              <a:t> – Dysgu </a:t>
            </a:r>
            <a:r>
              <a:rPr lang="en-GB" sz="2000" dirty="0" err="1">
                <a:latin typeface="Comic Sans MS" panose="030F0702030302020204" pitchFamily="66" charset="0"/>
              </a:rPr>
              <a:t>i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strwythuro</a:t>
            </a:r>
            <a:r>
              <a:rPr lang="en-GB" sz="2000" dirty="0">
                <a:latin typeface="Comic Sans MS" panose="030F0702030302020204" pitchFamily="66" charset="0"/>
              </a:rPr>
              <a:t> bob un </a:t>
            </a:r>
            <a:r>
              <a:rPr lang="en-GB" sz="2000" dirty="0" err="1">
                <a:latin typeface="Comic Sans MS" panose="030F0702030302020204" pitchFamily="66" charset="0"/>
              </a:rPr>
              <a:t>o’r</a:t>
            </a:r>
            <a:r>
              <a:rPr lang="en-GB" sz="2000" dirty="0">
                <a:latin typeface="Comic Sans MS" panose="030F0702030302020204" pitchFamily="66" charset="0"/>
              </a:rPr>
              <a:t> tri </a:t>
            </a:r>
            <a:r>
              <a:rPr lang="en-GB" sz="2000" dirty="0" err="1">
                <a:latin typeface="Comic Sans MS" panose="030F0702030302020204" pitchFamily="66" charset="0"/>
              </a:rPr>
              <a:t>blaenorol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yn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gyfrifiad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  <a:r>
              <a:rPr lang="en-GB" sz="2000" dirty="0" err="1">
                <a:latin typeface="Comic Sans MS" panose="030F0702030302020204" pitchFamily="66" charset="0"/>
              </a:rPr>
              <a:t>ffurfiol</a:t>
            </a:r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(+ - ÷ x)</a:t>
            </a:r>
          </a:p>
        </p:txBody>
      </p:sp>
    </p:spTree>
    <p:extLst>
      <p:ext uri="{BB962C8B-B14F-4D97-AF65-F5344CB8AC3E}">
        <p14:creationId xmlns:p14="http://schemas.microsoft.com/office/powerpoint/2010/main" val="38799302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2CF329-DE1A-461F-8941-0544BF9DA641}"/>
              </a:ext>
            </a:extLst>
          </p:cNvPr>
          <p:cNvSpPr txBox="1"/>
          <p:nvPr/>
        </p:nvSpPr>
        <p:spPr>
          <a:xfrm>
            <a:off x="251520" y="116632"/>
            <a:ext cx="87129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err="1">
                <a:latin typeface="Comic Sans MS" panose="030F0702030302020204" pitchFamily="66" charset="0"/>
              </a:rPr>
              <a:t>Sesiynau</a:t>
            </a:r>
            <a:r>
              <a:rPr lang="en-GB" sz="2800" u="sng" dirty="0">
                <a:latin typeface="Comic Sans MS" panose="030F0702030302020204" pitchFamily="66" charset="0"/>
              </a:rPr>
              <a:t> CLIC </a:t>
            </a:r>
            <a:r>
              <a:rPr lang="en-GB" sz="2800" u="sng" dirty="0" err="1">
                <a:latin typeface="Comic Sans MS" panose="030F0702030302020204" pitchFamily="66" charset="0"/>
              </a:rPr>
              <a:t>yn</a:t>
            </a:r>
            <a:r>
              <a:rPr lang="en-GB" sz="2800" u="sng" dirty="0">
                <a:latin typeface="Comic Sans MS" panose="030F0702030302020204" pitchFamily="66" charset="0"/>
              </a:rPr>
              <a:t> </a:t>
            </a:r>
            <a:r>
              <a:rPr lang="en-GB" sz="2800" u="sng" dirty="0" err="1">
                <a:latin typeface="Comic Sans MS" panose="030F0702030302020204" pitchFamily="66" charset="0"/>
              </a:rPr>
              <a:t>yr</a:t>
            </a:r>
            <a:r>
              <a:rPr lang="en-GB" sz="2800" u="sng" dirty="0">
                <a:latin typeface="Comic Sans MS" panose="030F0702030302020204" pitchFamily="66" charset="0"/>
              </a:rPr>
              <a:t> </a:t>
            </a:r>
            <a:r>
              <a:rPr lang="en-GB" sz="2800" u="sng" dirty="0" err="1">
                <a:latin typeface="Comic Sans MS" panose="030F0702030302020204" pitchFamily="66" charset="0"/>
              </a:rPr>
              <a:t>ysgol</a:t>
            </a:r>
            <a:r>
              <a:rPr lang="en-GB" sz="2800" u="sng" dirty="0">
                <a:latin typeface="Comic Sans MS" panose="030F0702030302020204" pitchFamily="66" charset="0"/>
              </a:rPr>
              <a:t> CA2 (</a:t>
            </a:r>
            <a:r>
              <a:rPr lang="en-GB" sz="2800" u="sng" dirty="0" err="1">
                <a:latin typeface="Comic Sans MS" panose="030F0702030302020204" pitchFamily="66" charset="0"/>
              </a:rPr>
              <a:t>Bl</a:t>
            </a:r>
            <a:r>
              <a:rPr lang="en-GB" sz="2800" u="sng" dirty="0">
                <a:latin typeface="Comic Sans MS" panose="030F0702030302020204" pitchFamily="66" charset="0"/>
              </a:rPr>
              <a:t> 3 </a:t>
            </a:r>
            <a:r>
              <a:rPr lang="en-GB" sz="2800" u="sng" dirty="0" err="1">
                <a:latin typeface="Comic Sans MS" panose="030F0702030302020204" pitchFamily="66" charset="0"/>
              </a:rPr>
              <a:t>i</a:t>
            </a:r>
            <a:r>
              <a:rPr lang="en-GB" sz="2800" u="sng" dirty="0">
                <a:latin typeface="Comic Sans MS" panose="030F0702030302020204" pitchFamily="66" charset="0"/>
              </a:rPr>
              <a:t> 6)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 </a:t>
            </a:r>
            <a:r>
              <a:rPr lang="en-GB" sz="2800" dirty="0" err="1">
                <a:latin typeface="Comic Sans MS" panose="030F0702030302020204" pitchFamily="66" charset="0"/>
              </a:rPr>
              <a:t>Sesiwn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dyddiol</a:t>
            </a:r>
            <a:r>
              <a:rPr lang="en-GB" sz="2800" dirty="0">
                <a:latin typeface="Comic Sans MS" panose="030F0702030302020204" pitchFamily="66" charset="0"/>
              </a:rPr>
              <a:t> o 20 </a:t>
            </a:r>
            <a:r>
              <a:rPr lang="en-GB" sz="2800" dirty="0" err="1">
                <a:latin typeface="Comic Sans MS" panose="030F0702030302020204" pitchFamily="66" charset="0"/>
              </a:rPr>
              <a:t>munud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4 </a:t>
            </a:r>
            <a:r>
              <a:rPr lang="en-GB" sz="2800" dirty="0" err="1">
                <a:latin typeface="Comic Sans MS" panose="030F0702030302020204" pitchFamily="66" charset="0"/>
              </a:rPr>
              <a:t>agwedd</a:t>
            </a:r>
            <a:r>
              <a:rPr lang="en-GB" sz="2800" dirty="0">
                <a:latin typeface="Comic Sans MS" panose="030F0702030302020204" pitchFamily="66" charset="0"/>
              </a:rPr>
              <a:t> CLIC (5 </a:t>
            </a:r>
            <a:r>
              <a:rPr lang="en-GB" sz="2800" dirty="0" err="1">
                <a:latin typeface="Comic Sans MS" panose="030F0702030302020204" pitchFamily="66" charset="0"/>
              </a:rPr>
              <a:t>munud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yr</a:t>
            </a:r>
            <a:r>
              <a:rPr lang="en-GB" sz="2800" dirty="0">
                <a:latin typeface="Comic Sans MS" panose="030F0702030302020204" pitchFamily="66" charset="0"/>
              </a:rPr>
              <a:t> un)</a:t>
            </a:r>
          </a:p>
          <a:p>
            <a:r>
              <a:rPr lang="en-GB" sz="2800" i="1" dirty="0" err="1">
                <a:latin typeface="Comic Sans MS" panose="030F0702030302020204" pitchFamily="66" charset="0"/>
              </a:rPr>
              <a:t>Disgyblion</a:t>
            </a:r>
            <a:r>
              <a:rPr lang="en-GB" sz="2800" i="1" dirty="0">
                <a:latin typeface="Comic Sans MS" panose="030F0702030302020204" pitchFamily="66" charset="0"/>
              </a:rPr>
              <a:t> </a:t>
            </a:r>
            <a:r>
              <a:rPr lang="en-GB" sz="2800" i="1" dirty="0" err="1">
                <a:latin typeface="Comic Sans MS" panose="030F0702030302020204" pitchFamily="66" charset="0"/>
              </a:rPr>
              <a:t>wedi</a:t>
            </a:r>
            <a:r>
              <a:rPr lang="en-GB" sz="2800" i="1" dirty="0">
                <a:latin typeface="Comic Sans MS" panose="030F0702030302020204" pitchFamily="66" charset="0"/>
              </a:rPr>
              <a:t> </a:t>
            </a:r>
            <a:r>
              <a:rPr lang="en-GB" sz="2800" i="1" dirty="0" err="1">
                <a:latin typeface="Comic Sans MS" panose="030F0702030302020204" pitchFamily="66" charset="0"/>
              </a:rPr>
              <a:t>grwpio</a:t>
            </a:r>
            <a:r>
              <a:rPr lang="en-GB" sz="2800" i="1" dirty="0">
                <a:latin typeface="Comic Sans MS" panose="030F0702030302020204" pitchFamily="66" charset="0"/>
              </a:rPr>
              <a:t> / </a:t>
            </a:r>
            <a:r>
              <a:rPr lang="en-GB" sz="2800" i="1" dirty="0" err="1">
                <a:latin typeface="Comic Sans MS" panose="030F0702030302020204" pitchFamily="66" charset="0"/>
              </a:rPr>
              <a:t>ffrydio</a:t>
            </a:r>
            <a:r>
              <a:rPr lang="en-GB" sz="2800" i="1" dirty="0">
                <a:latin typeface="Comic Sans MS" panose="030F0702030302020204" pitchFamily="66" charset="0"/>
              </a:rPr>
              <a:t> o </a:t>
            </a:r>
            <a:r>
              <a:rPr lang="en-GB" sz="2800" i="1" dirty="0" err="1">
                <a:latin typeface="Comic Sans MS" panose="030F0702030302020204" pitchFamily="66" charset="0"/>
              </a:rPr>
              <a:t>fewn</a:t>
            </a:r>
            <a:r>
              <a:rPr lang="en-GB" sz="2800" i="1" dirty="0">
                <a:latin typeface="Comic Sans MS" panose="030F0702030302020204" pitchFamily="66" charset="0"/>
              </a:rPr>
              <a:t> 2 </a:t>
            </a:r>
            <a:r>
              <a:rPr lang="en-GB" sz="2800" i="1" dirty="0" err="1">
                <a:latin typeface="Comic Sans MS" panose="030F0702030302020204" pitchFamily="66" charset="0"/>
              </a:rPr>
              <a:t>flwyddyn</a:t>
            </a:r>
            <a:r>
              <a:rPr lang="en-GB" sz="2800" i="1" dirty="0">
                <a:latin typeface="Comic Sans MS" panose="030F0702030302020204" pitchFamily="66" charset="0"/>
              </a:rPr>
              <a:t> </a:t>
            </a:r>
            <a:r>
              <a:rPr lang="en-GB" sz="2800" i="1" dirty="0" err="1">
                <a:latin typeface="Comic Sans MS" panose="030F0702030302020204" pitchFamily="66" charset="0"/>
              </a:rPr>
              <a:t>ysgol</a:t>
            </a:r>
            <a:endParaRPr lang="en-GB" sz="2800" i="1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u="sng" dirty="0">
                <a:solidFill>
                  <a:schemeClr val="accent2"/>
                </a:solidFill>
                <a:latin typeface="Comic Sans MS" panose="030F0702030302020204" pitchFamily="66" charset="0"/>
              </a:rPr>
              <a:t>CLIC Session in school KS2 (</a:t>
            </a:r>
            <a:r>
              <a:rPr lang="en-GB" sz="2800" u="sng" dirty="0" err="1">
                <a:solidFill>
                  <a:schemeClr val="accent2"/>
                </a:solidFill>
                <a:latin typeface="Comic Sans MS" panose="030F0702030302020204" pitchFamily="66" charset="0"/>
              </a:rPr>
              <a:t>Yr</a:t>
            </a:r>
            <a:r>
              <a:rPr lang="en-GB" sz="2800" u="sng" dirty="0">
                <a:solidFill>
                  <a:schemeClr val="accent2"/>
                </a:solidFill>
                <a:latin typeface="Comic Sans MS" panose="030F0702030302020204" pitchFamily="66" charset="0"/>
              </a:rPr>
              <a:t> 3 to 6)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 daily sessions of 20 minutes </a:t>
            </a:r>
          </a:p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 aspects of CLIC (5 minutes on each aspect)</a:t>
            </a:r>
          </a:p>
          <a:p>
            <a:r>
              <a:rPr lang="en-GB" sz="2800" i="1" dirty="0">
                <a:solidFill>
                  <a:srgbClr val="0070C0"/>
                </a:solidFill>
                <a:latin typeface="Comic Sans MS" panose="030F0702030302020204" pitchFamily="66" charset="0"/>
              </a:rPr>
              <a:t>Pupils grouped / streamed within 2 school years</a:t>
            </a:r>
          </a:p>
        </p:txBody>
      </p:sp>
    </p:spTree>
    <p:extLst>
      <p:ext uri="{BB962C8B-B14F-4D97-AF65-F5344CB8AC3E}">
        <p14:creationId xmlns:p14="http://schemas.microsoft.com/office/powerpoint/2010/main" val="26645906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6E60DF-11F9-4E64-9BDA-91E3B9E465B2}"/>
              </a:ext>
            </a:extLst>
          </p:cNvPr>
          <p:cNvSpPr txBox="1"/>
          <p:nvPr/>
        </p:nvSpPr>
        <p:spPr>
          <a:xfrm>
            <a:off x="313451" y="188640"/>
            <a:ext cx="8664551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914400" indent="-914400">
              <a:buAutoNum type="arabicPeriod"/>
            </a:pPr>
            <a:r>
              <a:rPr lang="en-GB" u="sng" dirty="0" err="1">
                <a:latin typeface="Comic Sans MS" panose="030F0702030302020204" pitchFamily="66" charset="0"/>
              </a:rPr>
              <a:t>Cyfrif</a:t>
            </a:r>
            <a:r>
              <a:rPr lang="en-GB" u="sng" dirty="0">
                <a:latin typeface="Comic Sans MS" panose="030F0702030302020204" pitchFamily="66" charset="0"/>
              </a:rPr>
              <a:t> / </a:t>
            </a:r>
            <a:r>
              <a:rPr lang="en-GB" u="sng" dirty="0">
                <a:solidFill>
                  <a:schemeClr val="accent2"/>
                </a:solidFill>
                <a:latin typeface="Comic Sans MS" panose="030F0702030302020204" pitchFamily="66" charset="0"/>
              </a:rPr>
              <a:t>Counting</a:t>
            </a:r>
          </a:p>
          <a:p>
            <a:r>
              <a:rPr lang="en-GB" sz="3600" dirty="0" err="1">
                <a:latin typeface="Comic Sans MS" panose="030F0702030302020204" pitchFamily="66" charset="0"/>
              </a:rPr>
              <a:t>Dysgu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gyfrif</a:t>
            </a:r>
            <a:r>
              <a:rPr lang="en-GB" sz="3600" dirty="0">
                <a:latin typeface="Comic Sans MS" panose="030F0702030302020204" pitchFamily="66" charset="0"/>
              </a:rPr>
              <a:t> /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Learning to count</a:t>
            </a:r>
          </a:p>
          <a:p>
            <a:endParaRPr lang="en-GB"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 err="1">
                <a:latin typeface="Comic Sans MS" panose="030F0702030302020204" pitchFamily="66" charset="0"/>
              </a:rPr>
              <a:t>Dilyniant</a:t>
            </a:r>
            <a:r>
              <a:rPr lang="en-GB" sz="3200" dirty="0">
                <a:latin typeface="Comic Sans MS" panose="030F0702030302020204" pitchFamily="66" charset="0"/>
              </a:rPr>
              <a:t> /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Sequence</a:t>
            </a: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 err="1">
                <a:latin typeface="Comic Sans MS" panose="030F0702030302020204" pitchFamily="66" charset="0"/>
              </a:rPr>
              <a:t>Ymlaen</a:t>
            </a:r>
            <a:r>
              <a:rPr lang="en-GB" sz="3200" dirty="0">
                <a:latin typeface="Comic Sans MS" panose="030F0702030302020204" pitchFamily="66" charset="0"/>
              </a:rPr>
              <a:t> ac </a:t>
            </a:r>
            <a:r>
              <a:rPr lang="en-GB" sz="3200" dirty="0" err="1">
                <a:latin typeface="Comic Sans MS" panose="030F0702030302020204" pitchFamily="66" charset="0"/>
              </a:rPr>
              <a:t>yn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ôl</a:t>
            </a:r>
            <a:r>
              <a:rPr lang="en-GB" sz="3200" dirty="0">
                <a:latin typeface="Comic Sans MS" panose="030F0702030302020204" pitchFamily="66" charset="0"/>
              </a:rPr>
              <a:t> /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Forwards and backwards</a:t>
            </a: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 err="1">
                <a:latin typeface="Comic Sans MS" panose="030F0702030302020204" pitchFamily="66" charset="0"/>
              </a:rPr>
              <a:t>Camau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gwahanol</a:t>
            </a:r>
            <a:r>
              <a:rPr lang="en-GB" sz="3200" dirty="0">
                <a:latin typeface="Comic Sans MS" panose="030F0702030302020204" pitchFamily="66" charset="0"/>
              </a:rPr>
              <a:t> /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Different sized steps</a:t>
            </a:r>
          </a:p>
          <a:p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 err="1">
                <a:latin typeface="Comic Sans MS" panose="030F0702030302020204" pitchFamily="66" charset="0"/>
              </a:rPr>
              <a:t>Odrifau</a:t>
            </a:r>
            <a:r>
              <a:rPr lang="en-GB" sz="3200" dirty="0">
                <a:latin typeface="Comic Sans MS" panose="030F0702030302020204" pitchFamily="66" charset="0"/>
              </a:rPr>
              <a:t> ac </a:t>
            </a:r>
            <a:r>
              <a:rPr lang="en-GB" sz="3200" dirty="0" err="1">
                <a:latin typeface="Comic Sans MS" panose="030F0702030302020204" pitchFamily="66" charset="0"/>
              </a:rPr>
              <a:t>eilrifau</a:t>
            </a:r>
            <a:r>
              <a:rPr lang="en-GB" sz="3200" dirty="0">
                <a:latin typeface="Comic Sans MS" panose="030F0702030302020204" pitchFamily="66" charset="0"/>
              </a:rPr>
              <a:t> /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odd and even numbers</a:t>
            </a:r>
            <a:endParaRPr lang="en-GB" sz="32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7299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F8BC96-7974-45AE-AE71-5CE1A50E1147}"/>
              </a:ext>
            </a:extLst>
          </p:cNvPr>
          <p:cNvSpPr txBox="1"/>
          <p:nvPr/>
        </p:nvSpPr>
        <p:spPr>
          <a:xfrm>
            <a:off x="-396552" y="188640"/>
            <a:ext cx="9756279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2. Dysgu </a:t>
            </a:r>
            <a:r>
              <a:rPr lang="en-GB" u="sng" dirty="0" err="1">
                <a:latin typeface="Comic Sans MS" panose="030F0702030302020204" pitchFamily="66" charset="0"/>
              </a:rPr>
              <a:t>Ffeithiau</a:t>
            </a:r>
            <a:r>
              <a:rPr lang="en-GB" u="sng" dirty="0">
                <a:latin typeface="Comic Sans MS" panose="030F0702030302020204" pitchFamily="66" charset="0"/>
              </a:rPr>
              <a:t> / </a:t>
            </a:r>
            <a:r>
              <a:rPr lang="en-GB" u="sng" dirty="0">
                <a:solidFill>
                  <a:schemeClr val="accent2"/>
                </a:solidFill>
                <a:latin typeface="Comic Sans MS" panose="030F0702030302020204" pitchFamily="66" charset="0"/>
              </a:rPr>
              <a:t>Learn it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Dysgu </a:t>
            </a:r>
            <a:r>
              <a:rPr lang="en-GB" sz="3200" dirty="0" err="1">
                <a:latin typeface="Comic Sans MS" panose="030F0702030302020204" pitchFamily="66" charset="0"/>
              </a:rPr>
              <a:t>i</a:t>
            </a:r>
            <a:r>
              <a:rPr lang="en-GB" sz="3200" dirty="0">
                <a:latin typeface="Comic Sans MS" panose="030F0702030302020204" pitchFamily="66" charset="0"/>
              </a:rPr>
              <a:t> gofio </a:t>
            </a:r>
            <a:r>
              <a:rPr lang="en-GB" sz="3200" dirty="0" err="1">
                <a:latin typeface="Comic Sans MS" panose="030F0702030302020204" pitchFamily="66" charset="0"/>
              </a:rPr>
              <a:t>symiau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fel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err="1">
                <a:latin typeface="Comic Sans MS" panose="030F0702030302020204" pitchFamily="66" charset="0"/>
              </a:rPr>
              <a:t>ffeithiau</a:t>
            </a:r>
            <a:r>
              <a:rPr lang="en-GB" sz="3200" dirty="0">
                <a:latin typeface="Comic Sans MS" panose="030F0702030302020204" pitchFamily="66" charset="0"/>
              </a:rPr>
              <a:t> /</a:t>
            </a:r>
          </a:p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Learning to remember sums as facts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800" i="1" dirty="0" err="1">
                <a:latin typeface="Comic Sans MS" panose="030F0702030302020204" pitchFamily="66" charset="0"/>
              </a:rPr>
              <a:t>Bondiau</a:t>
            </a:r>
            <a:r>
              <a:rPr lang="en-GB" sz="2800" i="1" dirty="0">
                <a:latin typeface="Comic Sans MS" panose="030F0702030302020204" pitchFamily="66" charset="0"/>
              </a:rPr>
              <a:t> </a:t>
            </a:r>
            <a:r>
              <a:rPr lang="en-GB" sz="2800" i="1" dirty="0" err="1">
                <a:latin typeface="Comic Sans MS" panose="030F0702030302020204" pitchFamily="66" charset="0"/>
              </a:rPr>
              <a:t>rhif</a:t>
            </a:r>
            <a:r>
              <a:rPr lang="en-GB" sz="2800" i="1" dirty="0">
                <a:latin typeface="Comic Sans MS" panose="030F0702030302020204" pitchFamily="66" charset="0"/>
              </a:rPr>
              <a:t> a </a:t>
            </a:r>
            <a:r>
              <a:rPr lang="en-GB" sz="2800" i="1" dirty="0" err="1">
                <a:latin typeface="Comic Sans MS" panose="030F0702030302020204" pitchFamily="66" charset="0"/>
              </a:rPr>
              <a:t>Ffeithiau</a:t>
            </a:r>
            <a:r>
              <a:rPr lang="en-GB" sz="2800" i="1" dirty="0">
                <a:latin typeface="Comic Sans MS" panose="030F0702030302020204" pitchFamily="66" charset="0"/>
              </a:rPr>
              <a:t> </a:t>
            </a:r>
            <a:r>
              <a:rPr lang="en-GB" sz="2800" i="1" dirty="0" err="1">
                <a:latin typeface="Comic Sans MS" panose="030F0702030302020204" pitchFamily="66" charset="0"/>
              </a:rPr>
              <a:t>lluosi</a:t>
            </a:r>
            <a:r>
              <a:rPr lang="en-GB" sz="2800" i="1" dirty="0">
                <a:latin typeface="Comic Sans MS" panose="030F0702030302020204" pitchFamily="66" charset="0"/>
              </a:rPr>
              <a:t> / </a:t>
            </a:r>
          </a:p>
          <a:p>
            <a:r>
              <a:rPr lang="en-GB" sz="2800" i="1" dirty="0">
                <a:solidFill>
                  <a:schemeClr val="accent2"/>
                </a:solidFill>
                <a:latin typeface="Comic Sans MS" panose="030F0702030302020204" pitchFamily="66" charset="0"/>
              </a:rPr>
              <a:t>Number bonds and Multiplication facts</a:t>
            </a:r>
          </a:p>
          <a:p>
            <a:endParaRPr lang="en-GB" sz="2800" dirty="0">
              <a:solidFill>
                <a:schemeClr val="accent2"/>
              </a:solidFill>
              <a:latin typeface="Comic Sans MS" panose="030F0702030302020204" pitchFamily="66" charset="0"/>
            </a:endParaRPr>
          </a:p>
          <a:p>
            <a:r>
              <a:rPr lang="en-GB" sz="2800" dirty="0" err="1">
                <a:latin typeface="Comic Sans MS" panose="030F0702030302020204" pitchFamily="66" charset="0"/>
              </a:rPr>
              <a:t>Parau</a:t>
            </a:r>
            <a:r>
              <a:rPr lang="en-GB" sz="2800" dirty="0">
                <a:latin typeface="Comic Sans MS" panose="030F0702030302020204" pitchFamily="66" charset="0"/>
              </a:rPr>
              <a:t> /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Pairs</a:t>
            </a:r>
          </a:p>
          <a:p>
            <a:r>
              <a:rPr lang="en-GB" sz="2800" dirty="0" err="1">
                <a:latin typeface="Comic Sans MS" panose="030F0702030302020204" pitchFamily="66" charset="0"/>
              </a:rPr>
              <a:t>Dyblau</a:t>
            </a:r>
            <a:r>
              <a:rPr lang="en-GB" sz="2800" dirty="0">
                <a:latin typeface="Comic Sans MS" panose="030F0702030302020204" pitchFamily="66" charset="0"/>
              </a:rPr>
              <a:t> ac </a:t>
            </a:r>
            <a:r>
              <a:rPr lang="en-GB" sz="2800" dirty="0" err="1">
                <a:latin typeface="Comic Sans MS" panose="030F0702030302020204" pitchFamily="66" charset="0"/>
              </a:rPr>
              <a:t>haneri</a:t>
            </a:r>
            <a:r>
              <a:rPr lang="en-GB" sz="2800" dirty="0">
                <a:latin typeface="Comic Sans MS" panose="030F0702030302020204" pitchFamily="66" charset="0"/>
              </a:rPr>
              <a:t> /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Doubles and Halves</a:t>
            </a:r>
          </a:p>
          <a:p>
            <a:r>
              <a:rPr lang="en-GB" sz="2800" dirty="0" err="1">
                <a:latin typeface="Comic Sans MS" panose="030F0702030302020204" pitchFamily="66" charset="0"/>
              </a:rPr>
              <a:t>Adio</a:t>
            </a:r>
            <a:r>
              <a:rPr lang="en-GB" sz="2800" dirty="0">
                <a:latin typeface="Comic Sans MS" panose="030F0702030302020204" pitchFamily="66" charset="0"/>
              </a:rPr>
              <a:t> a </a:t>
            </a:r>
            <a:r>
              <a:rPr lang="en-GB" sz="2800" dirty="0" err="1">
                <a:latin typeface="Comic Sans MS" panose="030F0702030302020204" pitchFamily="66" charset="0"/>
              </a:rPr>
              <a:t>thynnu</a:t>
            </a:r>
            <a:r>
              <a:rPr lang="en-GB" sz="2800" dirty="0">
                <a:latin typeface="Comic Sans MS" panose="030F0702030302020204" pitchFamily="66" charset="0"/>
              </a:rPr>
              <a:t> /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Addition and subtraction</a:t>
            </a:r>
          </a:p>
          <a:p>
            <a:r>
              <a:rPr lang="en-GB" sz="2800" dirty="0" err="1">
                <a:latin typeface="Comic Sans MS" panose="030F0702030302020204" pitchFamily="66" charset="0"/>
              </a:rPr>
              <a:t>Ffeithiau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err="1">
                <a:latin typeface="Comic Sans MS" panose="030F0702030302020204" pitchFamily="66" charset="0"/>
              </a:rPr>
              <a:t>lluosi</a:t>
            </a:r>
            <a:r>
              <a:rPr lang="en-GB" sz="2800" dirty="0">
                <a:latin typeface="Comic Sans MS" panose="030F0702030302020204" pitchFamily="66" charset="0"/>
              </a:rPr>
              <a:t> a </a:t>
            </a:r>
            <a:r>
              <a:rPr lang="en-GB" sz="2800" dirty="0" err="1">
                <a:latin typeface="Comic Sans MS" panose="030F0702030302020204" pitchFamily="66" charset="0"/>
              </a:rPr>
              <a:t>rhannu</a:t>
            </a:r>
            <a:r>
              <a:rPr lang="en-GB" sz="2800" dirty="0">
                <a:latin typeface="Comic Sans MS" panose="030F0702030302020204" pitchFamily="66" charset="0"/>
              </a:rPr>
              <a:t> /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Multiplication and division facts</a:t>
            </a:r>
          </a:p>
          <a:p>
            <a:r>
              <a:rPr lang="en-GB" sz="2800" dirty="0" err="1">
                <a:latin typeface="Comic Sans MS" panose="030F0702030302020204" pitchFamily="66" charset="0"/>
              </a:rPr>
              <a:t>Degolion</a:t>
            </a:r>
            <a:r>
              <a:rPr lang="en-GB" sz="2800" dirty="0">
                <a:latin typeface="Comic Sans MS" panose="030F0702030302020204" pitchFamily="66" charset="0"/>
              </a:rPr>
              <a:t> /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Decimals</a:t>
            </a:r>
          </a:p>
        </p:txBody>
      </p:sp>
    </p:spTree>
    <p:extLst>
      <p:ext uri="{BB962C8B-B14F-4D97-AF65-F5344CB8AC3E}">
        <p14:creationId xmlns:p14="http://schemas.microsoft.com/office/powerpoint/2010/main" val="4195782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31DD5F-30B5-48C2-98C6-049516CC2184}"/>
              </a:ext>
            </a:extLst>
          </p:cNvPr>
          <p:cNvSpPr txBox="1"/>
          <p:nvPr/>
        </p:nvSpPr>
        <p:spPr>
          <a:xfrm>
            <a:off x="107504" y="116632"/>
            <a:ext cx="892899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3. Dim </a:t>
            </a:r>
            <a:r>
              <a:rPr lang="en-GB" u="sng" dirty="0" err="1">
                <a:latin typeface="Comic Sans MS" panose="030F0702030302020204" pitchFamily="66" charset="0"/>
              </a:rPr>
              <a:t>Byd</a:t>
            </a:r>
            <a:r>
              <a:rPr lang="en-GB" u="sng" dirty="0">
                <a:latin typeface="Comic Sans MS" panose="030F0702030302020204" pitchFamily="66" charset="0"/>
              </a:rPr>
              <a:t> </a:t>
            </a:r>
            <a:r>
              <a:rPr lang="en-GB" u="sng" dirty="0" err="1">
                <a:latin typeface="Comic Sans MS" panose="030F0702030302020204" pitchFamily="66" charset="0"/>
              </a:rPr>
              <a:t>Newydd</a:t>
            </a:r>
            <a:r>
              <a:rPr lang="en-GB" u="sng" dirty="0">
                <a:latin typeface="Comic Sans MS" panose="030F0702030302020204" pitchFamily="66" charset="0"/>
              </a:rPr>
              <a:t> </a:t>
            </a:r>
          </a:p>
          <a:p>
            <a:r>
              <a:rPr lang="en-GB" u="sng" dirty="0">
                <a:latin typeface="Comic Sans MS" panose="030F0702030302020204" pitchFamily="66" charset="0"/>
              </a:rPr>
              <a:t> </a:t>
            </a:r>
            <a:r>
              <a:rPr lang="en-GB" u="sng" dirty="0">
                <a:solidFill>
                  <a:schemeClr val="accent2"/>
                </a:solidFill>
                <a:latin typeface="Comic Sans MS" panose="030F0702030302020204" pitchFamily="66" charset="0"/>
              </a:rPr>
              <a:t>It’s Nothing New</a:t>
            </a:r>
          </a:p>
          <a:p>
            <a:r>
              <a:rPr lang="en-GB" sz="2400" dirty="0" err="1">
                <a:latin typeface="Comic Sans MS" panose="030F0702030302020204" pitchFamily="66" charset="0"/>
              </a:rPr>
              <a:t>Dysgu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i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ddefnyddio’r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ffeithiau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mewn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sefyllfa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gwahanol</a:t>
            </a:r>
            <a:r>
              <a:rPr lang="en-GB" sz="2400" dirty="0">
                <a:latin typeface="Comic Sans MS" panose="030F0702030302020204" pitchFamily="66" charset="0"/>
              </a:rPr>
              <a:t> /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Learning to use facts in different situations</a:t>
            </a:r>
          </a:p>
          <a:p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5 + 5 = 10</a:t>
            </a:r>
          </a:p>
          <a:p>
            <a:r>
              <a:rPr lang="en-GB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50 + 50 = 100</a:t>
            </a:r>
          </a:p>
          <a:p>
            <a:r>
              <a:rPr lang="en-GB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500 + 500 = 1000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err="1">
                <a:latin typeface="Comic Sans MS" panose="030F0702030302020204" pitchFamily="66" charset="0"/>
              </a:rPr>
              <a:t>Mesur</a:t>
            </a:r>
            <a:r>
              <a:rPr lang="en-GB" sz="2400" dirty="0">
                <a:latin typeface="Comic Sans MS" panose="030F0702030302020204" pitchFamily="66" charset="0"/>
              </a:rPr>
              <a:t> / </a:t>
            </a: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Measure 50cm + 50cm = 100cm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Arian / </a:t>
            </a: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Money 50p + 50p = 100p or £1.00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err="1">
                <a:latin typeface="Comic Sans MS" panose="030F0702030302020204" pitchFamily="66" charset="0"/>
              </a:rPr>
              <a:t>Amser</a:t>
            </a:r>
            <a:r>
              <a:rPr lang="en-GB" sz="2400" dirty="0">
                <a:latin typeface="Comic Sans MS" panose="030F0702030302020204" pitchFamily="66" charset="0"/>
              </a:rPr>
              <a:t> / </a:t>
            </a:r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Time 60 mins = 1 hour 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Half an hour = 30 mins</a:t>
            </a:r>
          </a:p>
        </p:txBody>
      </p:sp>
    </p:spTree>
    <p:extLst>
      <p:ext uri="{BB962C8B-B14F-4D97-AF65-F5344CB8AC3E}">
        <p14:creationId xmlns:p14="http://schemas.microsoft.com/office/powerpoint/2010/main" val="19398083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38BABF-B956-4D0D-8A84-FD1B54848E87}"/>
              </a:ext>
            </a:extLst>
          </p:cNvPr>
          <p:cNvSpPr txBox="1"/>
          <p:nvPr/>
        </p:nvSpPr>
        <p:spPr>
          <a:xfrm>
            <a:off x="107504" y="188640"/>
            <a:ext cx="89289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4. </a:t>
            </a:r>
            <a:r>
              <a:rPr lang="en-GB" u="sng" dirty="0" err="1">
                <a:latin typeface="Comic Sans MS" panose="030F0702030302020204" pitchFamily="66" charset="0"/>
              </a:rPr>
              <a:t>Cyfrifo</a:t>
            </a:r>
            <a:r>
              <a:rPr lang="en-GB" u="sng" dirty="0">
                <a:latin typeface="Comic Sans MS" panose="030F0702030302020204" pitchFamily="66" charset="0"/>
              </a:rPr>
              <a:t> / </a:t>
            </a:r>
            <a:r>
              <a:rPr lang="en-GB" u="sng" dirty="0">
                <a:solidFill>
                  <a:schemeClr val="accent2"/>
                </a:solidFill>
                <a:latin typeface="Comic Sans MS" panose="030F0702030302020204" pitchFamily="66" charset="0"/>
              </a:rPr>
              <a:t>Calculation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Dysgu </a:t>
            </a:r>
            <a:r>
              <a:rPr lang="en-GB" sz="2400" dirty="0" err="1">
                <a:latin typeface="Comic Sans MS" panose="030F0702030302020204" pitchFamily="66" charset="0"/>
              </a:rPr>
              <a:t>i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strwythuro</a:t>
            </a:r>
            <a:r>
              <a:rPr lang="en-GB" sz="2400" dirty="0">
                <a:latin typeface="Comic Sans MS" panose="030F0702030302020204" pitchFamily="66" charset="0"/>
              </a:rPr>
              <a:t> bob un </a:t>
            </a:r>
            <a:r>
              <a:rPr lang="en-GB" sz="2400" dirty="0" err="1">
                <a:latin typeface="Comic Sans MS" panose="030F0702030302020204" pitchFamily="66" charset="0"/>
              </a:rPr>
              <a:t>o’r</a:t>
            </a:r>
            <a:r>
              <a:rPr lang="en-GB" sz="2400" dirty="0">
                <a:latin typeface="Comic Sans MS" panose="030F0702030302020204" pitchFamily="66" charset="0"/>
              </a:rPr>
              <a:t> tri </a:t>
            </a:r>
            <a:r>
              <a:rPr lang="en-GB" sz="2400" dirty="0" err="1">
                <a:latin typeface="Comic Sans MS" panose="030F0702030302020204" pitchFamily="66" charset="0"/>
              </a:rPr>
              <a:t>blaenorol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yn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gyfrifiad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ffurfiol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Learning to structure all three previous steps in formal calculations 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err="1">
                <a:latin typeface="Comic Sans MS" panose="030F0702030302020204" pitchFamily="66" charset="0"/>
              </a:rPr>
              <a:t>Adio</a:t>
            </a:r>
            <a:r>
              <a:rPr lang="en-GB" sz="2400" dirty="0">
                <a:latin typeface="Comic Sans MS" panose="030F0702030302020204" pitchFamily="66" charset="0"/>
              </a:rPr>
              <a:t>, </a:t>
            </a:r>
            <a:r>
              <a:rPr lang="en-GB" sz="2400" dirty="0" err="1">
                <a:latin typeface="Comic Sans MS" panose="030F0702030302020204" pitchFamily="66" charset="0"/>
              </a:rPr>
              <a:t>Tynnu</a:t>
            </a:r>
            <a:r>
              <a:rPr lang="en-GB" sz="2400" dirty="0">
                <a:latin typeface="Comic Sans MS" panose="030F0702030302020204" pitchFamily="66" charset="0"/>
              </a:rPr>
              <a:t>, </a:t>
            </a:r>
            <a:r>
              <a:rPr lang="en-GB" sz="2400" dirty="0" err="1">
                <a:latin typeface="Comic Sans MS" panose="030F0702030302020204" pitchFamily="66" charset="0"/>
              </a:rPr>
              <a:t>Lluosi</a:t>
            </a:r>
            <a:r>
              <a:rPr lang="en-GB" sz="2400" dirty="0">
                <a:latin typeface="Comic Sans MS" panose="030F0702030302020204" pitchFamily="66" charset="0"/>
              </a:rPr>
              <a:t> a </a:t>
            </a:r>
            <a:r>
              <a:rPr lang="en-GB" sz="2400" dirty="0" err="1">
                <a:latin typeface="Comic Sans MS" panose="030F0702030302020204" pitchFamily="66" charset="0"/>
              </a:rPr>
              <a:t>Rhannu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(+ - ÷ x)</a:t>
            </a:r>
          </a:p>
          <a:p>
            <a:r>
              <a:rPr lang="en-GB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Addition, Subtraction, Multiplication and Division</a:t>
            </a:r>
          </a:p>
        </p:txBody>
      </p:sp>
    </p:spTree>
    <p:extLst>
      <p:ext uri="{BB962C8B-B14F-4D97-AF65-F5344CB8AC3E}">
        <p14:creationId xmlns:p14="http://schemas.microsoft.com/office/powerpoint/2010/main" val="29350116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65E4B3-F7B0-4EDA-A1BA-6D149EA21D48}"/>
              </a:ext>
            </a:extLst>
          </p:cNvPr>
          <p:cNvSpPr txBox="1"/>
          <p:nvPr/>
        </p:nvSpPr>
        <p:spPr>
          <a:xfrm>
            <a:off x="1119756" y="548680"/>
            <a:ext cx="69044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err="1">
                <a:latin typeface="Comic Sans MS" panose="030F0702030302020204" pitchFamily="66" charset="0"/>
              </a:rPr>
              <a:t>Sialens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Mathemateg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Personol</a:t>
            </a:r>
            <a:r>
              <a:rPr lang="en-GB" sz="3600" dirty="0">
                <a:latin typeface="Comic Sans MS" panose="030F0702030302020204" pitchFamily="66" charset="0"/>
              </a:rPr>
              <a:t>: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‘</a:t>
            </a:r>
            <a:r>
              <a:rPr lang="en-GB" sz="3600" dirty="0" err="1">
                <a:latin typeface="Comic Sans MS" panose="030F0702030302020204" pitchFamily="66" charset="0"/>
              </a:rPr>
              <a:t>Ar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Eich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Marciau</a:t>
            </a:r>
            <a:r>
              <a:rPr lang="en-GB" sz="3600" dirty="0">
                <a:latin typeface="Comic Sans MS" panose="030F0702030302020204" pitchFamily="66" charset="0"/>
              </a:rPr>
              <a:t>’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‘</a:t>
            </a:r>
            <a:r>
              <a:rPr lang="en-GB" sz="3600" dirty="0" err="1">
                <a:latin typeface="Comic Sans MS" panose="030F0702030302020204" pitchFamily="66" charset="0"/>
              </a:rPr>
              <a:t>Ewch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Amdani</a:t>
            </a:r>
            <a:r>
              <a:rPr lang="en-GB" sz="3600" dirty="0">
                <a:latin typeface="Comic Sans MS" panose="030F0702030302020204" pitchFamily="66" charset="0"/>
              </a:rPr>
              <a:t>’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Personal Maths Challenge:</a:t>
            </a:r>
          </a:p>
          <a:p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‘On Your Marks’</a:t>
            </a:r>
          </a:p>
          <a:p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‘Go For It’</a:t>
            </a:r>
          </a:p>
        </p:txBody>
      </p:sp>
    </p:spTree>
    <p:extLst>
      <p:ext uri="{BB962C8B-B14F-4D97-AF65-F5344CB8AC3E}">
        <p14:creationId xmlns:p14="http://schemas.microsoft.com/office/powerpoint/2010/main" val="12038533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139998"/>
            <a:ext cx="82296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b="1" dirty="0" err="1">
                <a:latin typeface="Tempus Sans ITC" pitchFamily="82" charset="0"/>
              </a:rPr>
              <a:t>Sialens</a:t>
            </a:r>
            <a:r>
              <a:rPr lang="en-GB" b="1" dirty="0">
                <a:latin typeface="Tempus Sans ITC" pitchFamily="82" charset="0"/>
              </a:rPr>
              <a:t> </a:t>
            </a:r>
            <a:r>
              <a:rPr lang="en-GB" b="1" dirty="0" err="1">
                <a:latin typeface="Tempus Sans ITC" pitchFamily="82" charset="0"/>
              </a:rPr>
              <a:t>wythnosol</a:t>
            </a:r>
            <a:r>
              <a:rPr lang="en-GB" b="1" dirty="0">
                <a:latin typeface="Tempus Sans ITC" pitchFamily="82" charset="0"/>
              </a:rPr>
              <a:t> ‘ Dysgu a </a:t>
            </a:r>
            <a:r>
              <a:rPr lang="en-GB" b="1" dirty="0" err="1">
                <a:latin typeface="Tempus Sans ITC" pitchFamily="82" charset="0"/>
              </a:rPr>
              <a:t>Chofio</a:t>
            </a:r>
            <a:r>
              <a:rPr lang="en-GB" b="1" dirty="0">
                <a:latin typeface="Tempus Sans ITC" pitchFamily="82" charset="0"/>
              </a:rPr>
              <a:t>’  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1268413"/>
            <a:ext cx="7091362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7" name="TextBox 3"/>
          <p:cNvSpPr txBox="1">
            <a:spLocks noChangeArrowheads="1"/>
          </p:cNvSpPr>
          <p:nvPr/>
        </p:nvSpPr>
        <p:spPr bwMode="auto">
          <a:xfrm>
            <a:off x="2268538" y="35734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10</a:t>
            </a:r>
          </a:p>
        </p:txBody>
      </p:sp>
      <p:sp>
        <p:nvSpPr>
          <p:cNvPr id="67588" name="TextBox 4"/>
          <p:cNvSpPr txBox="1">
            <a:spLocks noChangeArrowheads="1"/>
          </p:cNvSpPr>
          <p:nvPr/>
        </p:nvSpPr>
        <p:spPr bwMode="auto">
          <a:xfrm>
            <a:off x="2268538" y="3860800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10</a:t>
            </a:r>
          </a:p>
        </p:txBody>
      </p:sp>
      <p:sp>
        <p:nvSpPr>
          <p:cNvPr id="67589" name="TextBox 5"/>
          <p:cNvSpPr txBox="1">
            <a:spLocks noChangeArrowheads="1"/>
          </p:cNvSpPr>
          <p:nvPr/>
        </p:nvSpPr>
        <p:spPr bwMode="auto">
          <a:xfrm>
            <a:off x="2339975" y="42211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9</a:t>
            </a:r>
          </a:p>
        </p:txBody>
      </p:sp>
      <p:sp>
        <p:nvSpPr>
          <p:cNvPr id="67590" name="TextBox 6"/>
          <p:cNvSpPr txBox="1">
            <a:spLocks noChangeArrowheads="1"/>
          </p:cNvSpPr>
          <p:nvPr/>
        </p:nvSpPr>
        <p:spPr bwMode="auto">
          <a:xfrm>
            <a:off x="2268538" y="4508500"/>
            <a:ext cx="4318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11</a:t>
            </a:r>
          </a:p>
        </p:txBody>
      </p:sp>
      <p:sp>
        <p:nvSpPr>
          <p:cNvPr id="67591" name="TextBox 7"/>
          <p:cNvSpPr txBox="1">
            <a:spLocks noChangeArrowheads="1"/>
          </p:cNvSpPr>
          <p:nvPr/>
        </p:nvSpPr>
        <p:spPr bwMode="auto">
          <a:xfrm>
            <a:off x="2268538" y="47974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14</a:t>
            </a:r>
          </a:p>
        </p:txBody>
      </p:sp>
      <p:sp>
        <p:nvSpPr>
          <p:cNvPr id="67592" name="TextBox 8"/>
          <p:cNvSpPr txBox="1">
            <a:spLocks noChangeArrowheads="1"/>
          </p:cNvSpPr>
          <p:nvPr/>
        </p:nvSpPr>
        <p:spPr bwMode="auto">
          <a:xfrm>
            <a:off x="2268538" y="5157788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6</a:t>
            </a:r>
          </a:p>
        </p:txBody>
      </p:sp>
      <p:sp>
        <p:nvSpPr>
          <p:cNvPr id="67593" name="TextBox 9"/>
          <p:cNvSpPr txBox="1">
            <a:spLocks noChangeArrowheads="1"/>
          </p:cNvSpPr>
          <p:nvPr/>
        </p:nvSpPr>
        <p:spPr bwMode="auto">
          <a:xfrm>
            <a:off x="2268538" y="54451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8</a:t>
            </a:r>
          </a:p>
        </p:txBody>
      </p:sp>
      <p:sp>
        <p:nvSpPr>
          <p:cNvPr id="67594" name="TextBox 10"/>
          <p:cNvSpPr txBox="1">
            <a:spLocks noChangeArrowheads="1"/>
          </p:cNvSpPr>
          <p:nvPr/>
        </p:nvSpPr>
        <p:spPr bwMode="auto">
          <a:xfrm>
            <a:off x="3132138" y="3573463"/>
            <a:ext cx="495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12</a:t>
            </a:r>
          </a:p>
        </p:txBody>
      </p:sp>
      <p:sp>
        <p:nvSpPr>
          <p:cNvPr id="67595" name="TextBox 11"/>
          <p:cNvSpPr txBox="1">
            <a:spLocks noChangeArrowheads="1"/>
          </p:cNvSpPr>
          <p:nvPr/>
        </p:nvSpPr>
        <p:spPr bwMode="auto">
          <a:xfrm>
            <a:off x="3203575" y="3860800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64</a:t>
            </a:r>
          </a:p>
        </p:txBody>
      </p:sp>
      <p:sp>
        <p:nvSpPr>
          <p:cNvPr id="67596" name="TextBox 12"/>
          <p:cNvSpPr txBox="1">
            <a:spLocks noChangeArrowheads="1"/>
          </p:cNvSpPr>
          <p:nvPr/>
        </p:nvSpPr>
        <p:spPr bwMode="auto">
          <a:xfrm>
            <a:off x="3203575" y="42211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8</a:t>
            </a:r>
          </a:p>
        </p:txBody>
      </p:sp>
      <p:sp>
        <p:nvSpPr>
          <p:cNvPr id="67597" name="TextBox 13"/>
          <p:cNvSpPr txBox="1">
            <a:spLocks noChangeArrowheads="1"/>
          </p:cNvSpPr>
          <p:nvPr/>
        </p:nvSpPr>
        <p:spPr bwMode="auto">
          <a:xfrm>
            <a:off x="3203575" y="4508500"/>
            <a:ext cx="4318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14</a:t>
            </a:r>
          </a:p>
        </p:txBody>
      </p:sp>
      <p:sp>
        <p:nvSpPr>
          <p:cNvPr id="67598" name="TextBox 14"/>
          <p:cNvSpPr txBox="1">
            <a:spLocks noChangeArrowheads="1"/>
          </p:cNvSpPr>
          <p:nvPr/>
        </p:nvSpPr>
        <p:spPr bwMode="auto">
          <a:xfrm>
            <a:off x="3203575" y="47974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48</a:t>
            </a:r>
          </a:p>
        </p:txBody>
      </p:sp>
      <p:sp>
        <p:nvSpPr>
          <p:cNvPr id="67599" name="TextBox 15"/>
          <p:cNvSpPr txBox="1">
            <a:spLocks noChangeArrowheads="1"/>
          </p:cNvSpPr>
          <p:nvPr/>
        </p:nvSpPr>
        <p:spPr bwMode="auto">
          <a:xfrm>
            <a:off x="3203575" y="5157788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17</a:t>
            </a:r>
          </a:p>
        </p:txBody>
      </p:sp>
      <p:sp>
        <p:nvSpPr>
          <p:cNvPr id="67600" name="TextBox 16"/>
          <p:cNvSpPr txBox="1">
            <a:spLocks noChangeArrowheads="1"/>
          </p:cNvSpPr>
          <p:nvPr/>
        </p:nvSpPr>
        <p:spPr bwMode="auto">
          <a:xfrm>
            <a:off x="3203575" y="54451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6</a:t>
            </a:r>
          </a:p>
        </p:txBody>
      </p:sp>
      <p:sp>
        <p:nvSpPr>
          <p:cNvPr id="67601" name="TextBox 17"/>
          <p:cNvSpPr txBox="1">
            <a:spLocks noChangeArrowheads="1"/>
          </p:cNvSpPr>
          <p:nvPr/>
        </p:nvSpPr>
        <p:spPr bwMode="auto">
          <a:xfrm>
            <a:off x="4067175" y="3573463"/>
            <a:ext cx="4333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16</a:t>
            </a:r>
          </a:p>
        </p:txBody>
      </p:sp>
      <p:sp>
        <p:nvSpPr>
          <p:cNvPr id="67602" name="TextBox 18"/>
          <p:cNvSpPr txBox="1">
            <a:spLocks noChangeArrowheads="1"/>
          </p:cNvSpPr>
          <p:nvPr/>
        </p:nvSpPr>
        <p:spPr bwMode="auto">
          <a:xfrm>
            <a:off x="4140200" y="39338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13</a:t>
            </a:r>
          </a:p>
        </p:txBody>
      </p:sp>
      <p:sp>
        <p:nvSpPr>
          <p:cNvPr id="67603" name="TextBox 19"/>
          <p:cNvSpPr txBox="1">
            <a:spLocks noChangeArrowheads="1"/>
          </p:cNvSpPr>
          <p:nvPr/>
        </p:nvSpPr>
        <p:spPr bwMode="auto">
          <a:xfrm>
            <a:off x="4140200" y="42211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9</a:t>
            </a:r>
          </a:p>
        </p:txBody>
      </p:sp>
      <p:sp>
        <p:nvSpPr>
          <p:cNvPr id="67604" name="TextBox 20"/>
          <p:cNvSpPr txBox="1">
            <a:spLocks noChangeArrowheads="1"/>
          </p:cNvSpPr>
          <p:nvPr/>
        </p:nvSpPr>
        <p:spPr bwMode="auto">
          <a:xfrm>
            <a:off x="4140200" y="4508500"/>
            <a:ext cx="4318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36</a:t>
            </a:r>
          </a:p>
        </p:txBody>
      </p:sp>
      <p:sp>
        <p:nvSpPr>
          <p:cNvPr id="67605" name="TextBox 21"/>
          <p:cNvSpPr txBox="1">
            <a:spLocks noChangeArrowheads="1"/>
          </p:cNvSpPr>
          <p:nvPr/>
        </p:nvSpPr>
        <p:spPr bwMode="auto">
          <a:xfrm>
            <a:off x="4140200" y="48688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11</a:t>
            </a:r>
          </a:p>
        </p:txBody>
      </p:sp>
      <p:sp>
        <p:nvSpPr>
          <p:cNvPr id="67606" name="TextBox 22"/>
          <p:cNvSpPr txBox="1">
            <a:spLocks noChangeArrowheads="1"/>
          </p:cNvSpPr>
          <p:nvPr/>
        </p:nvSpPr>
        <p:spPr bwMode="auto">
          <a:xfrm>
            <a:off x="4140200" y="5157788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49</a:t>
            </a:r>
          </a:p>
        </p:txBody>
      </p:sp>
      <p:sp>
        <p:nvSpPr>
          <p:cNvPr id="67607" name="TextBox 23"/>
          <p:cNvSpPr txBox="1">
            <a:spLocks noChangeArrowheads="1"/>
          </p:cNvSpPr>
          <p:nvPr/>
        </p:nvSpPr>
        <p:spPr bwMode="auto">
          <a:xfrm>
            <a:off x="4140200" y="54451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16</a:t>
            </a:r>
          </a:p>
        </p:txBody>
      </p:sp>
      <p:sp>
        <p:nvSpPr>
          <p:cNvPr id="67608" name="TextBox 24"/>
          <p:cNvSpPr txBox="1">
            <a:spLocks noChangeArrowheads="1"/>
          </p:cNvSpPr>
          <p:nvPr/>
        </p:nvSpPr>
        <p:spPr bwMode="auto">
          <a:xfrm>
            <a:off x="5003800" y="35734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5</a:t>
            </a:r>
          </a:p>
        </p:txBody>
      </p:sp>
      <p:sp>
        <p:nvSpPr>
          <p:cNvPr id="67609" name="TextBox 25"/>
          <p:cNvSpPr txBox="1">
            <a:spLocks noChangeArrowheads="1"/>
          </p:cNvSpPr>
          <p:nvPr/>
        </p:nvSpPr>
        <p:spPr bwMode="auto">
          <a:xfrm>
            <a:off x="5076825" y="3860800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42</a:t>
            </a:r>
          </a:p>
        </p:txBody>
      </p:sp>
      <p:sp>
        <p:nvSpPr>
          <p:cNvPr id="67610" name="TextBox 26"/>
          <p:cNvSpPr txBox="1">
            <a:spLocks noChangeArrowheads="1"/>
          </p:cNvSpPr>
          <p:nvPr/>
        </p:nvSpPr>
        <p:spPr bwMode="auto">
          <a:xfrm>
            <a:off x="5076825" y="42211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12</a:t>
            </a:r>
          </a:p>
        </p:txBody>
      </p:sp>
      <p:sp>
        <p:nvSpPr>
          <p:cNvPr id="67611" name="TextBox 27"/>
          <p:cNvSpPr txBox="1">
            <a:spLocks noChangeArrowheads="1"/>
          </p:cNvSpPr>
          <p:nvPr/>
        </p:nvSpPr>
        <p:spPr bwMode="auto">
          <a:xfrm>
            <a:off x="5076825" y="4508500"/>
            <a:ext cx="4318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56</a:t>
            </a:r>
          </a:p>
        </p:txBody>
      </p:sp>
      <p:sp>
        <p:nvSpPr>
          <p:cNvPr id="67612" name="TextBox 28"/>
          <p:cNvSpPr txBox="1">
            <a:spLocks noChangeArrowheads="1"/>
          </p:cNvSpPr>
          <p:nvPr/>
        </p:nvSpPr>
        <p:spPr bwMode="auto">
          <a:xfrm>
            <a:off x="5076825" y="47974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12</a:t>
            </a:r>
          </a:p>
        </p:txBody>
      </p:sp>
      <p:sp>
        <p:nvSpPr>
          <p:cNvPr id="67613" name="TextBox 29"/>
          <p:cNvSpPr txBox="1">
            <a:spLocks noChangeArrowheads="1"/>
          </p:cNvSpPr>
          <p:nvPr/>
        </p:nvSpPr>
        <p:spPr bwMode="auto">
          <a:xfrm>
            <a:off x="5076825" y="5157788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10</a:t>
            </a:r>
          </a:p>
        </p:txBody>
      </p:sp>
      <p:sp>
        <p:nvSpPr>
          <p:cNvPr id="67614" name="TextBox 30"/>
          <p:cNvSpPr txBox="1">
            <a:spLocks noChangeArrowheads="1"/>
          </p:cNvSpPr>
          <p:nvPr/>
        </p:nvSpPr>
        <p:spPr bwMode="auto">
          <a:xfrm>
            <a:off x="5076825" y="54451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10</a:t>
            </a:r>
          </a:p>
        </p:txBody>
      </p:sp>
      <p:sp>
        <p:nvSpPr>
          <p:cNvPr id="67615" name="TextBox 31"/>
          <p:cNvSpPr txBox="1">
            <a:spLocks noChangeArrowheads="1"/>
          </p:cNvSpPr>
          <p:nvPr/>
        </p:nvSpPr>
        <p:spPr bwMode="auto">
          <a:xfrm>
            <a:off x="6011863" y="35734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15</a:t>
            </a:r>
          </a:p>
        </p:txBody>
      </p:sp>
      <p:sp>
        <p:nvSpPr>
          <p:cNvPr id="67616" name="TextBox 32"/>
          <p:cNvSpPr txBox="1">
            <a:spLocks noChangeArrowheads="1"/>
          </p:cNvSpPr>
          <p:nvPr/>
        </p:nvSpPr>
        <p:spPr bwMode="auto">
          <a:xfrm>
            <a:off x="6011863" y="3860800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11</a:t>
            </a:r>
          </a:p>
        </p:txBody>
      </p:sp>
      <p:sp>
        <p:nvSpPr>
          <p:cNvPr id="67617" name="TextBox 33"/>
          <p:cNvSpPr txBox="1">
            <a:spLocks noChangeArrowheads="1"/>
          </p:cNvSpPr>
          <p:nvPr/>
        </p:nvSpPr>
        <p:spPr bwMode="auto">
          <a:xfrm>
            <a:off x="6011863" y="42211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13</a:t>
            </a:r>
          </a:p>
        </p:txBody>
      </p:sp>
      <p:sp>
        <p:nvSpPr>
          <p:cNvPr id="67618" name="TextBox 34"/>
          <p:cNvSpPr txBox="1">
            <a:spLocks noChangeArrowheads="1"/>
          </p:cNvSpPr>
          <p:nvPr/>
        </p:nvSpPr>
        <p:spPr bwMode="auto">
          <a:xfrm>
            <a:off x="6011863" y="4508500"/>
            <a:ext cx="4318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15</a:t>
            </a:r>
          </a:p>
        </p:txBody>
      </p:sp>
      <p:sp>
        <p:nvSpPr>
          <p:cNvPr id="67619" name="TextBox 35"/>
          <p:cNvSpPr txBox="1">
            <a:spLocks noChangeArrowheads="1"/>
          </p:cNvSpPr>
          <p:nvPr/>
        </p:nvSpPr>
        <p:spPr bwMode="auto">
          <a:xfrm>
            <a:off x="6011863" y="47974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4</a:t>
            </a:r>
          </a:p>
        </p:txBody>
      </p:sp>
      <p:sp>
        <p:nvSpPr>
          <p:cNvPr id="67620" name="TextBox 36"/>
          <p:cNvSpPr txBox="1">
            <a:spLocks noChangeArrowheads="1"/>
          </p:cNvSpPr>
          <p:nvPr/>
        </p:nvSpPr>
        <p:spPr bwMode="auto">
          <a:xfrm>
            <a:off x="6011863" y="5157788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12</a:t>
            </a:r>
          </a:p>
        </p:txBody>
      </p:sp>
      <p:sp>
        <p:nvSpPr>
          <p:cNvPr id="67621" name="TextBox 37"/>
          <p:cNvSpPr txBox="1">
            <a:spLocks noChangeArrowheads="1"/>
          </p:cNvSpPr>
          <p:nvPr/>
        </p:nvSpPr>
        <p:spPr bwMode="auto">
          <a:xfrm>
            <a:off x="6011863" y="54451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7</a:t>
            </a:r>
          </a:p>
        </p:txBody>
      </p:sp>
      <p:sp>
        <p:nvSpPr>
          <p:cNvPr id="67622" name="TextBox 38"/>
          <p:cNvSpPr txBox="1">
            <a:spLocks noChangeArrowheads="1"/>
          </p:cNvSpPr>
          <p:nvPr/>
        </p:nvSpPr>
        <p:spPr bwMode="auto">
          <a:xfrm>
            <a:off x="6948488" y="35734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8</a:t>
            </a:r>
          </a:p>
        </p:txBody>
      </p:sp>
      <p:sp>
        <p:nvSpPr>
          <p:cNvPr id="67623" name="TextBox 39"/>
          <p:cNvSpPr txBox="1">
            <a:spLocks noChangeArrowheads="1"/>
          </p:cNvSpPr>
          <p:nvPr/>
        </p:nvSpPr>
        <p:spPr bwMode="auto">
          <a:xfrm>
            <a:off x="6948488" y="3860800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14</a:t>
            </a:r>
          </a:p>
        </p:txBody>
      </p:sp>
      <p:sp>
        <p:nvSpPr>
          <p:cNvPr id="67624" name="TextBox 40"/>
          <p:cNvSpPr txBox="1">
            <a:spLocks noChangeArrowheads="1"/>
          </p:cNvSpPr>
          <p:nvPr/>
        </p:nvSpPr>
        <p:spPr bwMode="auto">
          <a:xfrm>
            <a:off x="6948488" y="4221163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11</a:t>
            </a:r>
          </a:p>
        </p:txBody>
      </p:sp>
      <p:sp>
        <p:nvSpPr>
          <p:cNvPr id="67625" name="TextBox 41"/>
          <p:cNvSpPr txBox="1">
            <a:spLocks noChangeArrowheads="1"/>
          </p:cNvSpPr>
          <p:nvPr/>
        </p:nvSpPr>
        <p:spPr bwMode="auto">
          <a:xfrm>
            <a:off x="7019925" y="4508500"/>
            <a:ext cx="3524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7</a:t>
            </a:r>
          </a:p>
        </p:txBody>
      </p:sp>
      <p:sp>
        <p:nvSpPr>
          <p:cNvPr id="67626" name="TextBox 42"/>
          <p:cNvSpPr txBox="1">
            <a:spLocks noChangeArrowheads="1"/>
          </p:cNvSpPr>
          <p:nvPr/>
        </p:nvSpPr>
        <p:spPr bwMode="auto">
          <a:xfrm>
            <a:off x="6948488" y="47974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13</a:t>
            </a:r>
          </a:p>
        </p:txBody>
      </p:sp>
      <p:sp>
        <p:nvSpPr>
          <p:cNvPr id="67627" name="TextBox 43"/>
          <p:cNvSpPr txBox="1">
            <a:spLocks noChangeArrowheads="1"/>
          </p:cNvSpPr>
          <p:nvPr/>
        </p:nvSpPr>
        <p:spPr bwMode="auto">
          <a:xfrm>
            <a:off x="6948488" y="5157788"/>
            <a:ext cx="4318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18</a:t>
            </a:r>
          </a:p>
        </p:txBody>
      </p:sp>
      <p:sp>
        <p:nvSpPr>
          <p:cNvPr id="67628" name="TextBox 44"/>
          <p:cNvSpPr txBox="1">
            <a:spLocks noChangeArrowheads="1"/>
          </p:cNvSpPr>
          <p:nvPr/>
        </p:nvSpPr>
        <p:spPr bwMode="auto">
          <a:xfrm>
            <a:off x="7019925" y="5445125"/>
            <a:ext cx="4318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600">
                <a:latin typeface="Tempus Sans ITC" pitchFamily="82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6918481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le 1"/>
          <p:cNvSpPr>
            <a:spLocks noGrp="1"/>
          </p:cNvSpPr>
          <p:nvPr>
            <p:ph type="title" idx="4294967295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en-GB" b="1" dirty="0" err="1">
                <a:latin typeface="Tempus Sans ITC" pitchFamily="82" charset="0"/>
              </a:rPr>
              <a:t>Sialens</a:t>
            </a:r>
            <a:r>
              <a:rPr lang="en-GB" b="1" dirty="0">
                <a:latin typeface="Tempus Sans ITC" pitchFamily="82" charset="0"/>
              </a:rPr>
              <a:t> </a:t>
            </a:r>
            <a:r>
              <a:rPr lang="en-GB" b="1" dirty="0" err="1">
                <a:latin typeface="Tempus Sans ITC" pitchFamily="82" charset="0"/>
              </a:rPr>
              <a:t>Wythnosol</a:t>
            </a:r>
            <a:r>
              <a:rPr lang="en-GB" b="1" dirty="0">
                <a:latin typeface="Tempus Sans ITC" pitchFamily="82" charset="0"/>
              </a:rPr>
              <a:t> </a:t>
            </a:r>
            <a:r>
              <a:rPr lang="en-GB" b="1" dirty="0" err="1">
                <a:latin typeface="Tempus Sans ITC" pitchFamily="82" charset="0"/>
              </a:rPr>
              <a:t>Ewch</a:t>
            </a:r>
            <a:r>
              <a:rPr lang="en-GB" b="1" dirty="0">
                <a:latin typeface="Tempus Sans ITC" pitchFamily="82" charset="0"/>
              </a:rPr>
              <a:t> </a:t>
            </a:r>
            <a:r>
              <a:rPr lang="en-GB" b="1" dirty="0" err="1">
                <a:latin typeface="Tempus Sans ITC" pitchFamily="82" charset="0"/>
              </a:rPr>
              <a:t>Amdani</a:t>
            </a:r>
            <a:r>
              <a:rPr lang="en-GB" b="1" dirty="0">
                <a:latin typeface="Tempus Sans ITC" pitchFamily="82" charset="0"/>
              </a:rPr>
              <a:t>  </a:t>
            </a: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196975"/>
            <a:ext cx="6904038" cy="477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39925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D66FB72-5675-4933-B94B-644EDF229D88}"/>
              </a:ext>
            </a:extLst>
          </p:cNvPr>
          <p:cNvSpPr txBox="1"/>
          <p:nvPr/>
        </p:nvSpPr>
        <p:spPr>
          <a:xfrm>
            <a:off x="251520" y="612844"/>
            <a:ext cx="87129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>
                <a:latin typeface="Comic Sans MS" panose="030F0702030302020204" pitchFamily="66" charset="0"/>
              </a:rPr>
              <a:t>Sut</a:t>
            </a:r>
            <a:r>
              <a:rPr lang="en-GB" sz="3600" b="1" dirty="0"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latin typeface="Comic Sans MS" panose="030F0702030302020204" pitchFamily="66" charset="0"/>
              </a:rPr>
              <a:t>allwch</a:t>
            </a:r>
            <a:r>
              <a:rPr lang="en-GB" sz="3600" b="1" dirty="0">
                <a:latin typeface="Comic Sans MS" panose="030F0702030302020204" pitchFamily="66" charset="0"/>
              </a:rPr>
              <a:t> chi </a:t>
            </a:r>
            <a:r>
              <a:rPr lang="en-GB" sz="3600" b="1" dirty="0" err="1">
                <a:latin typeface="Comic Sans MS" panose="030F0702030302020204" pitchFamily="66" charset="0"/>
              </a:rPr>
              <a:t>cefnogi</a:t>
            </a:r>
            <a:r>
              <a:rPr lang="en-GB" sz="3600" b="1" dirty="0"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latin typeface="Comic Sans MS" panose="030F0702030302020204" pitchFamily="66" charset="0"/>
              </a:rPr>
              <a:t>mathemateg</a:t>
            </a:r>
            <a:r>
              <a:rPr lang="en-GB" sz="3600" b="1" dirty="0">
                <a:latin typeface="Comic Sans MS" panose="030F0702030302020204" pitchFamily="66" charset="0"/>
              </a:rPr>
              <a:t> a </a:t>
            </a:r>
            <a:r>
              <a:rPr lang="en-GB" sz="3600" b="1" dirty="0" err="1">
                <a:latin typeface="Comic Sans MS" panose="030F0702030302020204" pitchFamily="66" charset="0"/>
              </a:rPr>
              <a:t>rhifedd</a:t>
            </a:r>
            <a:r>
              <a:rPr lang="en-GB" sz="3600" b="1" dirty="0"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latin typeface="Comic Sans MS" panose="030F0702030302020204" pitchFamily="66" charset="0"/>
              </a:rPr>
              <a:t>tu</a:t>
            </a:r>
            <a:r>
              <a:rPr lang="en-GB" sz="3600" b="1" dirty="0"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latin typeface="Comic Sans MS" panose="030F0702030302020204" pitchFamily="66" charset="0"/>
              </a:rPr>
              <a:t>allan</a:t>
            </a:r>
            <a:r>
              <a:rPr lang="en-GB" sz="3600" b="1" dirty="0"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latin typeface="Comic Sans MS" panose="030F0702030302020204" pitchFamily="66" charset="0"/>
              </a:rPr>
              <a:t>i’r</a:t>
            </a:r>
            <a:r>
              <a:rPr lang="en-GB" sz="3600" b="1" dirty="0">
                <a:latin typeface="Comic Sans MS" panose="030F0702030302020204" pitchFamily="66" charset="0"/>
              </a:rPr>
              <a:t> </a:t>
            </a:r>
            <a:r>
              <a:rPr lang="en-GB" sz="3600" b="1" dirty="0" err="1">
                <a:latin typeface="Comic Sans MS" panose="030F0702030302020204" pitchFamily="66" charset="0"/>
              </a:rPr>
              <a:t>ysgol</a:t>
            </a:r>
            <a:r>
              <a:rPr lang="en-GB" sz="3600" b="1" dirty="0">
                <a:latin typeface="Comic Sans MS" panose="030F0702030302020204" pitchFamily="66" charset="0"/>
              </a:rPr>
              <a:t>?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solidFill>
                  <a:srgbClr val="0070C0"/>
                </a:solidFill>
                <a:latin typeface="Comic Sans MS" panose="030F0702030302020204" pitchFamily="66" charset="0"/>
              </a:rPr>
              <a:t>How can you support mathematics and numeracy outside of school?</a:t>
            </a:r>
          </a:p>
        </p:txBody>
      </p:sp>
    </p:spTree>
    <p:extLst>
      <p:ext uri="{BB962C8B-B14F-4D97-AF65-F5344CB8AC3E}">
        <p14:creationId xmlns:p14="http://schemas.microsoft.com/office/powerpoint/2010/main" val="33963725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A89ED6-23E4-453C-AD09-15A9AB025E6D}"/>
              </a:ext>
            </a:extLst>
          </p:cNvPr>
          <p:cNvSpPr txBox="1"/>
          <p:nvPr/>
        </p:nvSpPr>
        <p:spPr>
          <a:xfrm>
            <a:off x="323528" y="620688"/>
            <a:ext cx="864096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err="1">
                <a:latin typeface="Comic Sans MS" panose="030F0702030302020204" pitchFamily="66" charset="0"/>
              </a:rPr>
              <a:t>Helpwch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eich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plentyn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fod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yn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rhifog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drwy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ymarfer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agweddau</a:t>
            </a:r>
            <a:r>
              <a:rPr lang="en-GB" sz="2400" u="sng" dirty="0">
                <a:latin typeface="Comic Sans MS" panose="030F0702030302020204" pitchFamily="66" charset="0"/>
              </a:rPr>
              <a:t> CLIC ac </a:t>
            </a:r>
            <a:r>
              <a:rPr lang="en-GB" sz="2400" u="sng" dirty="0" err="1">
                <a:latin typeface="Comic Sans MS" panose="030F0702030302020204" pitchFamily="66" charset="0"/>
              </a:rPr>
              <a:t>i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ddefnyddio’r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sgiliau’n</a:t>
            </a:r>
            <a:r>
              <a:rPr lang="en-GB" sz="2400" u="sng" dirty="0">
                <a:latin typeface="Comic Sans MS" panose="030F0702030302020204" pitchFamily="66" charset="0"/>
              </a:rPr>
              <a:t> </a:t>
            </a:r>
            <a:r>
              <a:rPr lang="en-GB" sz="2400" u="sng" dirty="0" err="1">
                <a:latin typeface="Comic Sans MS" panose="030F0702030302020204" pitchFamily="66" charset="0"/>
              </a:rPr>
              <a:t>ymarferol</a:t>
            </a:r>
            <a:endParaRPr lang="en-GB" sz="24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err="1">
                <a:latin typeface="Comic Sans MS" panose="030F0702030302020204" pitchFamily="66" charset="0"/>
              </a:rPr>
              <a:t>Mesur</a:t>
            </a:r>
            <a:r>
              <a:rPr lang="en-GB" sz="2400" dirty="0">
                <a:latin typeface="Comic Sans MS" panose="030F0702030302020204" pitchFamily="66" charset="0"/>
              </a:rPr>
              <a:t> – </a:t>
            </a:r>
            <a:r>
              <a:rPr lang="en-GB" sz="2400" dirty="0" err="1">
                <a:latin typeface="Comic Sans MS" panose="030F0702030302020204" pitchFamily="66" charset="0"/>
              </a:rPr>
              <a:t>Hyd</a:t>
            </a:r>
            <a:r>
              <a:rPr lang="en-GB" sz="2400" dirty="0">
                <a:latin typeface="Comic Sans MS" panose="030F0702030302020204" pitchFamily="66" charset="0"/>
              </a:rPr>
              <a:t>, </a:t>
            </a:r>
            <a:r>
              <a:rPr lang="en-GB" sz="2400" dirty="0" err="1">
                <a:latin typeface="Comic Sans MS" panose="030F0702030302020204" pitchFamily="66" charset="0"/>
              </a:rPr>
              <a:t>Pwysau</a:t>
            </a:r>
            <a:r>
              <a:rPr lang="en-GB" sz="2400" dirty="0">
                <a:latin typeface="Comic Sans MS" panose="030F0702030302020204" pitchFamily="66" charset="0"/>
              </a:rPr>
              <a:t> / M</a:t>
            </a:r>
            <a:r>
              <a:rPr lang="el-GR" sz="2400" dirty="0">
                <a:latin typeface="Comic Sans MS" panose="030F0702030302020204" pitchFamily="66" charset="0"/>
              </a:rPr>
              <a:t>ά</a:t>
            </a:r>
            <a:r>
              <a:rPr lang="en-GB" sz="2400" dirty="0">
                <a:latin typeface="Comic Sans MS" panose="030F0702030302020204" pitchFamily="66" charset="0"/>
              </a:rPr>
              <a:t>s a </a:t>
            </a:r>
            <a:r>
              <a:rPr lang="en-GB" sz="2400" dirty="0" err="1">
                <a:latin typeface="Comic Sans MS" panose="030F0702030302020204" pitchFamily="66" charset="0"/>
              </a:rPr>
              <a:t>Chynhwysedd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err="1">
                <a:latin typeface="Comic Sans MS" panose="030F0702030302020204" pitchFamily="66" charset="0"/>
              </a:rPr>
              <a:t>Amser</a:t>
            </a:r>
            <a:r>
              <a:rPr lang="en-GB" sz="2400" dirty="0">
                <a:latin typeface="Comic Sans MS" panose="030F0702030302020204" pitchFamily="66" charset="0"/>
              </a:rPr>
              <a:t> – Analog a </a:t>
            </a:r>
            <a:r>
              <a:rPr lang="en-GB" sz="2400" dirty="0" err="1">
                <a:latin typeface="Comic Sans MS" panose="030F0702030302020204" pitchFamily="66" charset="0"/>
              </a:rPr>
              <a:t>Digidol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Arian – Cost, </a:t>
            </a:r>
            <a:r>
              <a:rPr lang="en-GB" sz="2400" dirty="0" err="1">
                <a:latin typeface="Comic Sans MS" panose="030F0702030302020204" pitchFamily="66" charset="0"/>
              </a:rPr>
              <a:t>Newid</a:t>
            </a:r>
            <a:r>
              <a:rPr lang="en-GB" sz="2400" dirty="0">
                <a:latin typeface="Comic Sans MS" panose="030F0702030302020204" pitchFamily="66" charset="0"/>
              </a:rPr>
              <a:t> a </a:t>
            </a:r>
            <a:r>
              <a:rPr lang="en-GB" sz="2400" dirty="0" err="1">
                <a:latin typeface="Comic Sans MS" panose="030F0702030302020204" pitchFamily="66" charset="0"/>
              </a:rPr>
              <a:t>Chynilo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err="1">
                <a:latin typeface="Comic Sans MS" panose="030F0702030302020204" pitchFamily="66" charset="0"/>
              </a:rPr>
              <a:t>Ffracsiynau</a:t>
            </a:r>
            <a:r>
              <a:rPr lang="en-GB" sz="2400" dirty="0">
                <a:latin typeface="Comic Sans MS" panose="030F0702030302020204" pitchFamily="66" charset="0"/>
              </a:rPr>
              <a:t>, </a:t>
            </a:r>
            <a:r>
              <a:rPr lang="en-GB" sz="2400" dirty="0" err="1">
                <a:latin typeface="Comic Sans MS" panose="030F0702030302020204" pitchFamily="66" charset="0"/>
              </a:rPr>
              <a:t>Canrannau</a:t>
            </a:r>
            <a:r>
              <a:rPr lang="en-GB" sz="2400" dirty="0">
                <a:latin typeface="Comic Sans MS" panose="030F0702030302020204" pitchFamily="66" charset="0"/>
              </a:rPr>
              <a:t> a </a:t>
            </a:r>
            <a:r>
              <a:rPr lang="en-GB" sz="2400" dirty="0" err="1">
                <a:latin typeface="Comic Sans MS" panose="030F0702030302020204" pitchFamily="66" charset="0"/>
              </a:rPr>
              <a:t>Degolion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Help your child be numerate by practicing aspects of CLIC</a:t>
            </a:r>
          </a:p>
          <a:p>
            <a:r>
              <a:rPr lang="en-GB" sz="2400" u="sng" dirty="0">
                <a:solidFill>
                  <a:srgbClr val="0070C0"/>
                </a:solidFill>
                <a:latin typeface="Comic Sans MS" panose="030F0702030302020204" pitchFamily="66" charset="0"/>
              </a:rPr>
              <a:t>and transfer the skills to practical situations.</a:t>
            </a:r>
          </a:p>
          <a:p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Measure – Length, Weight / Mass and Capacity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Time – Analogue and Digital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Money – Cost, Change and Saving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Fractions, Percentages and Decimals</a:t>
            </a:r>
          </a:p>
        </p:txBody>
      </p:sp>
    </p:spTree>
    <p:extLst>
      <p:ext uri="{BB962C8B-B14F-4D97-AF65-F5344CB8AC3E}">
        <p14:creationId xmlns:p14="http://schemas.microsoft.com/office/powerpoint/2010/main" val="3925190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A2E804E-9E73-47A5-95A0-F4B6B5214603}"/>
              </a:ext>
            </a:extLst>
          </p:cNvPr>
          <p:cNvSpPr txBox="1"/>
          <p:nvPr/>
        </p:nvSpPr>
        <p:spPr>
          <a:xfrm>
            <a:off x="109358" y="76498"/>
            <a:ext cx="8925283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Maths is Maths</a:t>
            </a:r>
          </a:p>
          <a:p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Don’t be afraid of teaching maths to your child, 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using the same methods that you were taught!</a:t>
            </a:r>
          </a:p>
          <a:p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00B0F0"/>
                </a:solidFill>
                <a:latin typeface="Comic Sans MS" panose="030F0702030302020204" pitchFamily="66" charset="0"/>
              </a:rPr>
              <a:t>Having the ability to use a range of mathematical methods will make it easier for your child to become numerate!</a:t>
            </a:r>
          </a:p>
          <a:p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It’s the </a:t>
            </a:r>
            <a:r>
              <a:rPr lang="en-GB" sz="2400" b="1" i="1" dirty="0">
                <a:solidFill>
                  <a:srgbClr val="7030A0"/>
                </a:solidFill>
                <a:latin typeface="Comic Sans MS" panose="030F0702030302020204" pitchFamily="66" charset="0"/>
              </a:rPr>
              <a:t>understanding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of how to get the answer that’s important!</a:t>
            </a: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The School Website / </a:t>
            </a:r>
            <a:r>
              <a:rPr lang="en-GB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Gwefan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yr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ysgol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yggpontybrenin.com</a:t>
            </a: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Diolch</a:t>
            </a:r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 am </a:t>
            </a:r>
            <a:r>
              <a:rPr lang="en-GB" sz="24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wrando</a:t>
            </a:r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!</a:t>
            </a:r>
          </a:p>
          <a:p>
            <a:r>
              <a:rPr lang="en-GB" sz="2400" dirty="0">
                <a:solidFill>
                  <a:srgbClr val="00B050"/>
                </a:solidFill>
                <a:latin typeface="Comic Sans MS" panose="030F0702030302020204" pitchFamily="66" charset="0"/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7548124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8610" name="Group 2"/>
          <p:cNvGraphicFramePr>
            <a:graphicFrameLocks noGrp="1"/>
          </p:cNvGraphicFramePr>
          <p:nvPr/>
        </p:nvGraphicFramePr>
        <p:xfrm>
          <a:off x="0" y="0"/>
          <a:ext cx="9144000" cy="6858004"/>
        </p:xfrm>
        <a:graphic>
          <a:graphicData uri="http://schemas.openxmlformats.org/drawingml/2006/table">
            <a:tbl>
              <a:tblPr/>
              <a:tblGrid>
                <a:gridCol w="657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2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-21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-20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-1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29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39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49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59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69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79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89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99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109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113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114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115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116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117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118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119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120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121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itchFamily="66" charset="0"/>
                          <a:cs typeface="Times New Roman" pitchFamily="18" charset="0"/>
                        </a:rPr>
                        <a:t>122</a:t>
                      </a:r>
                      <a:endParaRPr kumimoji="0" lang="en-US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9634" name="Group 2"/>
          <p:cNvGraphicFramePr>
            <a:graphicFrameLocks noGrp="1"/>
          </p:cNvGraphicFramePr>
          <p:nvPr/>
        </p:nvGraphicFramePr>
        <p:xfrm>
          <a:off x="0" y="0"/>
          <a:ext cx="9144000" cy="6858004"/>
        </p:xfrm>
        <a:graphic>
          <a:graphicData uri="http://schemas.openxmlformats.org/drawingml/2006/table">
            <a:tbl>
              <a:tblPr/>
              <a:tblGrid>
                <a:gridCol w="657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2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5405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5722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88950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90538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CTIV Handwriting Print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CTIV Handwriting Print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4287</TotalTime>
  <Words>1317</Words>
  <Application>Microsoft Office PowerPoint</Application>
  <PresentationFormat>On-screen Show (4:3)</PresentationFormat>
  <Paragraphs>479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ACTIV Handwriting Print</vt:lpstr>
      <vt:lpstr>Arial</vt:lpstr>
      <vt:lpstr>Calibri</vt:lpstr>
      <vt:lpstr>Comic Sans MS</vt:lpstr>
      <vt:lpstr>Tempus Sans ITC</vt:lpstr>
      <vt:lpstr>Default Design</vt:lpstr>
      <vt:lpstr>PowerPoint Presentation</vt:lpstr>
      <vt:lpstr>PowerPoint Presentation</vt:lpstr>
      <vt:lpstr>PowerPoint Presentation</vt:lpstr>
      <vt:lpstr>Diriaethol / Concrete Adnoddau / Resources NUMICON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Sialens wythnosol ‘ Dysgu a Chofio’  </vt:lpstr>
      <vt:lpstr>Sialens Wythnosol Ewch Amdani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Ceredigion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liwsil</dc:creator>
  <cp:lastModifiedBy>Sterl</cp:lastModifiedBy>
  <cp:revision>156</cp:revision>
  <dcterms:created xsi:type="dcterms:W3CDTF">2004-06-17T09:03:27Z</dcterms:created>
  <dcterms:modified xsi:type="dcterms:W3CDTF">2019-09-18T10:59:59Z</dcterms:modified>
</cp:coreProperties>
</file>