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66" r:id="rId6"/>
    <p:sldId id="267" r:id="rId7"/>
    <p:sldId id="268" r:id="rId8"/>
    <p:sldId id="269" r:id="rId9"/>
    <p:sldId id="270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03AA277-249C-6D2E-89CA-385F49633A0F}" v="35" dt="2022-11-17T12:36:43.38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017"/>
    <p:restoredTop sz="94637"/>
  </p:normalViewPr>
  <p:slideViewPr>
    <p:cSldViewPr snapToGrid="0" snapToObjects="1">
      <p:cViewPr varScale="1">
        <p:scale>
          <a:sx n="62" d="100"/>
          <a:sy n="62" d="100"/>
        </p:scale>
        <p:origin x="444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1808" y="3428998"/>
            <a:ext cx="5518066" cy="2268559"/>
          </a:xfrm>
        </p:spPr>
        <p:txBody>
          <a:bodyPr anchor="t">
            <a:normAutofit/>
          </a:bodyPr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2274" y="2268786"/>
            <a:ext cx="5357600" cy="1160213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A824-1A51-4B26-AD58-A6D8E14F6C04}" type="datetimeFigureOut">
              <a:rPr lang="en-US" dirty="0"/>
              <a:t>11/17/2022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Ins="45720"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62C4-EDD9-4389-A98B-B87ECEA2A816}" type="datetimeFigureOut">
              <a:rPr lang="en-US" dirty="0"/>
              <a:t>11/17/2022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" name="Rectangle 2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TextBox 10"/>
          <p:cNvSpPr txBox="1"/>
          <p:nvPr/>
        </p:nvSpPr>
        <p:spPr>
          <a:xfrm>
            <a:off x="2191843" y="296258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3147254"/>
            <a:ext cx="7956560" cy="1424746"/>
          </a:xfrm>
        </p:spPr>
        <p:txBody>
          <a:bodyPr anchor="t">
            <a:normAutofit/>
          </a:bodyPr>
          <a:lstStyle>
            <a:lvl1pPr algn="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968" y="2268786"/>
            <a:ext cx="7791931" cy="878468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059C3-6A89-4494-99FF-5A4D6FFD50EB}" type="datetimeFigureOut">
              <a:rPr lang="en-US" dirty="0"/>
              <a:t>11/17/2022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7"/>
            <a:ext cx="7950984" cy="10817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05374" y="2052116"/>
            <a:ext cx="3891960" cy="39978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66636" y="2052114"/>
            <a:ext cx="3894222" cy="399782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54B2F-12DE-47F5-8894-472B206D2E1E}" type="datetimeFigureOut">
              <a:rPr lang="en-US" dirty="0"/>
              <a:t>11/17/2022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2196172" y="641223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Rectangle 20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TextBox 11"/>
          <p:cNvSpPr txBox="1"/>
          <p:nvPr/>
        </p:nvSpPr>
        <p:spPr>
          <a:xfrm>
            <a:off x="2193650" y="636424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8"/>
            <a:ext cx="7956560" cy="10783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9285" y="2052115"/>
            <a:ext cx="3896467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9285" y="2851331"/>
            <a:ext cx="3893623" cy="307143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66634" y="2052115"/>
            <a:ext cx="3899798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66635" y="2851331"/>
            <a:ext cx="3899798" cy="307143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E46F-7819-4ACF-B48B-48222C2ACC88}" type="datetimeFigureOut">
              <a:rPr lang="en-US" dirty="0"/>
              <a:t>11/17/2022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F3416-4057-4DAA-829D-4CA07428D088}" type="datetimeFigureOut">
              <a:rPr lang="en-US" dirty="0"/>
              <a:t>11/17/2022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196172" y="64122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D9284-D300-4297-87F7-E791DCC15DB1}" type="datetimeFigureOut">
              <a:rPr lang="en-US" dirty="0"/>
              <a:t>11/17/2022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6" name="Rectangle 2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TextBox 9"/>
          <p:cNvSpPr txBox="1"/>
          <p:nvPr/>
        </p:nvSpPr>
        <p:spPr>
          <a:xfrm>
            <a:off x="1554154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0323" y="1282451"/>
            <a:ext cx="2664361" cy="1903241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0154" y="805818"/>
            <a:ext cx="5446278" cy="52441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6154"/>
            <a:ext cx="2664361" cy="2386397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525BB-DA17-4BA0-B3C8-3AC3ABC827E6}" type="datetimeFigureOut">
              <a:rPr lang="en-US" dirty="0"/>
              <a:t>11/17/2022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Rectangle 19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47062" y="3229"/>
            <a:ext cx="4629734" cy="6858000"/>
          </a:xfrm>
          <a:solidFill>
            <a:schemeClr val="tx1">
              <a:alpha val="10000"/>
            </a:schemeClr>
          </a:solidFill>
          <a:ln w="9525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554686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241" y="1282452"/>
            <a:ext cx="3970986" cy="1900473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2928"/>
            <a:ext cx="3971874" cy="2386394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4C9A-3960-41CF-A4E9-2A8FB932454B}" type="datetimeFigureOut">
              <a:rPr lang="en-US" dirty="0"/>
              <a:t>11/17/2022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>
            <a:off x="2194236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4091" cy="107722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7E33E-8B18-4087-B112-809917729534}" type="datetimeFigureOut">
              <a:rPr lang="en-US" dirty="0"/>
              <a:t>11/17/2022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 rot="5400000">
            <a:off x="10337141" y="416061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39380" y="805818"/>
            <a:ext cx="1326519" cy="524412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08751" y="970410"/>
            <a:ext cx="6466903" cy="507953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FE419-2371-464F-8239-3959401C3561}" type="datetimeFigureOut">
              <a:rPr lang="en-US" dirty="0"/>
              <a:t>11/17/2022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Eigth level</a:t>
            </a:r>
          </a:p>
          <a:p>
            <a:pPr lvl="8"/>
            <a:r>
              <a:rPr lang="en-US" dirty="0"/>
              <a:t>Ninth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3CBC1C18-307B-4F68-A007-B5B542270E8D}" type="datetimeFigureOut">
              <a:rPr lang="en-US" dirty="0"/>
              <a:t>11/17/2022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</p:spPr>
        <p:txBody>
          <a:bodyPr vert="horz" lIns="91440" tIns="45720" rIns="91440" bIns="18288" rtlCol="0" anchor="b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8407" y="164592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7" name="Rectangle 56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3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344488" indent="-344488" algn="l" defTabSz="914400" rtl="0" eaLnBrk="1" latinLnBrk="0" hangingPunct="1">
        <a:lnSpc>
          <a:spcPct val="120000"/>
        </a:lnSpc>
        <a:spcBef>
          <a:spcPts val="10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953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588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097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1732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642616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08960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575304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4164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5992" y="3041457"/>
            <a:ext cx="11012926" cy="1858023"/>
          </a:xfrm>
        </p:spPr>
        <p:txBody>
          <a:bodyPr>
            <a:noAutofit/>
          </a:bodyPr>
          <a:lstStyle/>
          <a:p>
            <a:pPr algn="l"/>
            <a:br>
              <a:rPr lang="en-US" sz="3200" dirty="0">
                <a:latin typeface="American Typewriter"/>
                <a:ea typeface="American Typewriter" charset="0"/>
                <a:cs typeface="American Typewriter" charset="0"/>
              </a:rPr>
            </a:br>
            <a:r>
              <a:rPr lang="en-US" sz="3200" dirty="0" err="1">
                <a:latin typeface="American Typewriter"/>
                <a:ea typeface="American Typewriter" charset="0"/>
                <a:cs typeface="American Typewriter" charset="0"/>
              </a:rPr>
              <a:t>Mathemateg</a:t>
            </a:r>
            <a:r>
              <a:rPr lang="en-US" sz="3200" dirty="0">
                <a:latin typeface="American Typewriter"/>
                <a:ea typeface="American Typewriter" charset="0"/>
                <a:cs typeface="American Typewriter" charset="0"/>
              </a:rPr>
              <a:t> a </a:t>
            </a:r>
            <a:r>
              <a:rPr lang="en-US" sz="3200" dirty="0" err="1">
                <a:latin typeface="American Typewriter"/>
                <a:ea typeface="American Typewriter" charset="0"/>
                <a:cs typeface="American Typewriter" charset="0"/>
              </a:rPr>
              <a:t>Rhifedd</a:t>
            </a:r>
            <a:br>
              <a:rPr lang="en-US" sz="3200" dirty="0">
                <a:latin typeface="American Typewriter"/>
                <a:ea typeface="American Typewriter" charset="0"/>
                <a:cs typeface="American Typewriter" charset="0"/>
              </a:rPr>
            </a:br>
            <a:r>
              <a:rPr lang="en-US" sz="3200" dirty="0">
                <a:latin typeface="American Typewriter"/>
                <a:ea typeface="American Typewriter" charset="0"/>
                <a:cs typeface="American Typewriter" charset="0"/>
              </a:rPr>
              <a:t> </a:t>
            </a:r>
            <a:br>
              <a:rPr lang="en-US" sz="3200" dirty="0"/>
            </a:br>
            <a:br>
              <a:rPr lang="en-US" sz="3000" dirty="0">
                <a:latin typeface="American Typewriter"/>
                <a:ea typeface="American Typewriter" charset="0"/>
                <a:cs typeface="American Typewriter" charset="0"/>
              </a:rPr>
            </a:br>
            <a:r>
              <a:rPr lang="en-US" sz="3000" dirty="0">
                <a:solidFill>
                  <a:srgbClr val="FFFF00"/>
                </a:solidFill>
                <a:latin typeface="American Typewriter"/>
                <a:ea typeface="American Typewriter" charset="0"/>
                <a:cs typeface="American Typewriter" charset="0"/>
              </a:rPr>
              <a:t>Mathematics and Numeracy</a:t>
            </a:r>
            <a:br>
              <a:rPr lang="en-US" sz="3000" dirty="0">
                <a:latin typeface="American Typewriter"/>
                <a:ea typeface="American Typewriter" charset="0"/>
                <a:cs typeface="American Typewriter" charset="0"/>
              </a:rPr>
            </a:br>
            <a:endParaRPr lang="en-US" sz="3000" dirty="0">
              <a:solidFill>
                <a:srgbClr val="FFFF00"/>
              </a:solidFill>
              <a:latin typeface="American Typewriter"/>
              <a:ea typeface="American Typewriter" charset="0"/>
              <a:cs typeface="American Typewriter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1593" y="361226"/>
            <a:ext cx="7484870" cy="1205009"/>
          </a:xfrm>
        </p:spPr>
        <p:txBody>
          <a:bodyPr>
            <a:normAutofit/>
          </a:bodyPr>
          <a:lstStyle/>
          <a:p>
            <a:pPr algn="ctr"/>
            <a:r>
              <a:rPr lang="en-US" sz="6600" b="1" u="sng" dirty="0" err="1">
                <a:latin typeface="American Typewriter" charset="0"/>
                <a:ea typeface="American Typewriter" charset="0"/>
                <a:cs typeface="American Typewriter" charset="0"/>
              </a:rPr>
              <a:t>Noson</a:t>
            </a:r>
            <a:r>
              <a:rPr lang="en-US" sz="6600" b="1" u="sng" dirty="0"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sz="6600" b="1" u="sng" dirty="0" err="1">
                <a:latin typeface="American Typewriter" charset="0"/>
                <a:ea typeface="American Typewriter" charset="0"/>
                <a:cs typeface="American Typewriter" charset="0"/>
              </a:rPr>
              <a:t>Sgiliau</a:t>
            </a:r>
            <a:r>
              <a:rPr lang="en-US" sz="6600" b="1" u="sng" dirty="0"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499" y="1436837"/>
            <a:ext cx="2065645" cy="165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5637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84460A-F1AB-6A85-F555-7F01147DA2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6623" y="808056"/>
            <a:ext cx="7958331" cy="1077229"/>
          </a:xfrm>
        </p:spPr>
        <p:txBody>
          <a:bodyPr>
            <a:normAutofit fontScale="90000"/>
          </a:bodyPr>
          <a:lstStyle/>
          <a:p>
            <a:pPr algn="ctr"/>
            <a:r>
              <a:rPr lang="en-US" u="sng" dirty="0" err="1">
                <a:cs typeface="Arial"/>
              </a:rPr>
              <a:t>Mathemateg</a:t>
            </a:r>
            <a:r>
              <a:rPr lang="en-US" u="sng" dirty="0">
                <a:cs typeface="Arial"/>
              </a:rPr>
              <a:t> a </a:t>
            </a:r>
            <a:r>
              <a:rPr lang="en-US" u="sng" dirty="0" err="1">
                <a:cs typeface="Arial"/>
              </a:rPr>
              <a:t>Rhifedd</a:t>
            </a:r>
            <a:r>
              <a:rPr lang="en-US" u="sng" dirty="0">
                <a:cs typeface="Arial"/>
              </a:rPr>
              <a:t> </a:t>
            </a:r>
            <a:r>
              <a:rPr lang="en-US" u="sng" dirty="0" err="1">
                <a:cs typeface="Arial"/>
              </a:rPr>
              <a:t>ym</a:t>
            </a:r>
            <a:r>
              <a:rPr lang="en-US" u="sng" dirty="0">
                <a:cs typeface="Arial"/>
              </a:rPr>
              <a:t> </a:t>
            </a:r>
            <a:r>
              <a:rPr lang="en-US" u="sng" dirty="0" err="1">
                <a:cs typeface="Arial"/>
              </a:rPr>
              <a:t>Mhontybrenin</a:t>
            </a:r>
            <a:br>
              <a:rPr lang="en-US" u="sng" dirty="0">
                <a:cs typeface="Arial"/>
              </a:rPr>
            </a:br>
            <a:br>
              <a:rPr lang="en-US" u="sng" dirty="0">
                <a:cs typeface="Arial"/>
              </a:rPr>
            </a:br>
            <a:r>
              <a:rPr lang="en-US" u="sng" dirty="0">
                <a:solidFill>
                  <a:srgbClr val="FFFF00"/>
                </a:solidFill>
                <a:cs typeface="Arial"/>
              </a:rPr>
              <a:t> Mathematics and Numeracy at </a:t>
            </a:r>
            <a:r>
              <a:rPr lang="en-US" u="sng" dirty="0" err="1">
                <a:solidFill>
                  <a:srgbClr val="FFFF00"/>
                </a:solidFill>
                <a:cs typeface="Arial"/>
              </a:rPr>
              <a:t>Pontybrenin</a:t>
            </a:r>
            <a:endParaRPr lang="en-US" u="sng">
              <a:solidFill>
                <a:srgbClr val="FFFF00"/>
              </a:solidFill>
              <a:cs typeface="Aria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4786A4-B609-9307-2C84-0F675C33AB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0785" y="2052116"/>
            <a:ext cx="9339354" cy="3997828"/>
          </a:xfrm>
        </p:spPr>
        <p:txBody>
          <a:bodyPr/>
          <a:lstStyle/>
          <a:p>
            <a:pPr marL="344170" indent="-344170"/>
            <a:r>
              <a:rPr lang="en-US" dirty="0">
                <a:cs typeface="Arial"/>
              </a:rPr>
              <a:t>Un </a:t>
            </a:r>
            <a:r>
              <a:rPr lang="en-US" dirty="0" err="1">
                <a:cs typeface="Arial"/>
              </a:rPr>
              <a:t>o'r</a:t>
            </a:r>
            <a:r>
              <a:rPr lang="en-US" dirty="0">
                <a:cs typeface="Arial"/>
              </a:rPr>
              <a:t> 6 Maes </a:t>
            </a:r>
            <a:r>
              <a:rPr lang="en-US" dirty="0" err="1">
                <a:cs typeface="Arial"/>
              </a:rPr>
              <a:t>Dysgu</a:t>
            </a:r>
            <a:r>
              <a:rPr lang="en-US" dirty="0">
                <a:cs typeface="Arial"/>
              </a:rPr>
              <a:t> a </a:t>
            </a:r>
            <a:r>
              <a:rPr lang="en-US" dirty="0" err="1">
                <a:cs typeface="Arial"/>
              </a:rPr>
              <a:t>Phrofiad</a:t>
            </a:r>
            <a:r>
              <a:rPr lang="en-US" dirty="0">
                <a:cs typeface="Arial"/>
              </a:rPr>
              <a:t> </a:t>
            </a:r>
            <a:r>
              <a:rPr lang="en-US" dirty="0" err="1">
                <a:cs typeface="Arial"/>
              </a:rPr>
              <a:t>yng</a:t>
            </a:r>
            <a:r>
              <a:rPr lang="en-US" dirty="0">
                <a:cs typeface="Arial"/>
              </a:rPr>
              <a:t> </a:t>
            </a:r>
            <a:r>
              <a:rPr lang="en-US" dirty="0" err="1">
                <a:cs typeface="Arial"/>
              </a:rPr>
              <a:t>Nhwricwlwm</a:t>
            </a:r>
            <a:r>
              <a:rPr lang="en-US" dirty="0">
                <a:cs typeface="Arial"/>
              </a:rPr>
              <a:t> </a:t>
            </a:r>
            <a:r>
              <a:rPr lang="en-US" dirty="0" err="1">
                <a:cs typeface="Arial"/>
              </a:rPr>
              <a:t>i</a:t>
            </a:r>
            <a:r>
              <a:rPr lang="en-US" dirty="0">
                <a:cs typeface="Arial"/>
              </a:rPr>
              <a:t> </a:t>
            </a:r>
            <a:r>
              <a:rPr lang="en-US" dirty="0" err="1">
                <a:cs typeface="Arial"/>
              </a:rPr>
              <a:t>Gymru</a:t>
            </a:r>
            <a:r>
              <a:rPr lang="en-US" dirty="0">
                <a:cs typeface="Arial"/>
              </a:rPr>
              <a:t> 2022.</a:t>
            </a:r>
            <a:endParaRPr lang="en-US" dirty="0">
              <a:solidFill>
                <a:srgbClr val="FFFFFF"/>
              </a:solidFill>
              <a:cs typeface="Arial"/>
            </a:endParaRPr>
          </a:p>
          <a:p>
            <a:pPr marL="344170" indent="-344170"/>
            <a:r>
              <a:rPr lang="en-US" dirty="0">
                <a:solidFill>
                  <a:srgbClr val="FFFF00"/>
                </a:solidFill>
                <a:cs typeface="Arial"/>
              </a:rPr>
              <a:t>One of the 6 Areas of Learning and Experience in the Curriculum for Wales 2022.</a:t>
            </a:r>
            <a:endParaRPr lang="en-US">
              <a:cs typeface="Arial"/>
            </a:endParaRPr>
          </a:p>
          <a:p>
            <a:pPr marL="344170" indent="-344170"/>
            <a:r>
              <a:rPr lang="en-US" dirty="0" err="1">
                <a:cs typeface="Arial"/>
              </a:rPr>
              <a:t>Mae'r</a:t>
            </a:r>
            <a:r>
              <a:rPr lang="en-US" dirty="0">
                <a:cs typeface="Arial"/>
              </a:rPr>
              <a:t> </a:t>
            </a:r>
            <a:r>
              <a:rPr lang="en-US" dirty="0" err="1">
                <a:cs typeface="Arial"/>
              </a:rPr>
              <a:t>Fframwaith</a:t>
            </a:r>
            <a:r>
              <a:rPr lang="en-US" dirty="0">
                <a:cs typeface="Arial"/>
              </a:rPr>
              <a:t> </a:t>
            </a:r>
            <a:r>
              <a:rPr lang="en-US" dirty="0" err="1">
                <a:cs typeface="Arial"/>
              </a:rPr>
              <a:t>Rhifedd</a:t>
            </a:r>
            <a:r>
              <a:rPr lang="en-US" dirty="0">
                <a:cs typeface="Arial"/>
              </a:rPr>
              <a:t> </a:t>
            </a:r>
            <a:r>
              <a:rPr lang="en-US" dirty="0" err="1">
                <a:cs typeface="Arial"/>
              </a:rPr>
              <a:t>yn</a:t>
            </a:r>
            <a:r>
              <a:rPr lang="en-US" dirty="0">
                <a:cs typeface="Arial"/>
              </a:rPr>
              <a:t> </a:t>
            </a:r>
            <a:r>
              <a:rPr lang="en-US" dirty="0" err="1">
                <a:cs typeface="Arial"/>
              </a:rPr>
              <a:t>treiddio</a:t>
            </a:r>
            <a:r>
              <a:rPr lang="en-US" dirty="0">
                <a:cs typeface="Arial"/>
              </a:rPr>
              <a:t> </a:t>
            </a:r>
            <a:r>
              <a:rPr lang="en-US" dirty="0" err="1">
                <a:cs typeface="Arial"/>
              </a:rPr>
              <a:t>trwy'r</a:t>
            </a:r>
            <a:r>
              <a:rPr lang="en-US" dirty="0">
                <a:cs typeface="Arial"/>
              </a:rPr>
              <a:t> 6 </a:t>
            </a:r>
            <a:r>
              <a:rPr lang="en-US" dirty="0" err="1">
                <a:cs typeface="Arial"/>
              </a:rPr>
              <a:t>MDaPh</a:t>
            </a:r>
            <a:r>
              <a:rPr lang="en-US" dirty="0">
                <a:cs typeface="Arial"/>
              </a:rPr>
              <a:t>.</a:t>
            </a:r>
          </a:p>
          <a:p>
            <a:pPr marL="344170" indent="-344170"/>
            <a:r>
              <a:rPr lang="en-US" dirty="0">
                <a:solidFill>
                  <a:srgbClr val="FFFF00"/>
                </a:solidFill>
                <a:cs typeface="Arial"/>
              </a:rPr>
              <a:t>The Numeracy Framework is </a:t>
            </a:r>
            <a:r>
              <a:rPr lang="en-US" dirty="0" err="1">
                <a:solidFill>
                  <a:srgbClr val="FFFF00"/>
                </a:solidFill>
                <a:cs typeface="Arial"/>
              </a:rPr>
              <a:t>embeded</a:t>
            </a:r>
            <a:r>
              <a:rPr lang="en-US" dirty="0">
                <a:solidFill>
                  <a:srgbClr val="FFFF00"/>
                </a:solidFill>
                <a:cs typeface="Arial"/>
              </a:rPr>
              <a:t> through the 6 </a:t>
            </a:r>
            <a:r>
              <a:rPr lang="en-US" dirty="0" err="1">
                <a:solidFill>
                  <a:srgbClr val="FFFF00"/>
                </a:solidFill>
                <a:cs typeface="Arial"/>
              </a:rPr>
              <a:t>AoLE</a:t>
            </a:r>
            <a:r>
              <a:rPr lang="en-US" dirty="0">
                <a:solidFill>
                  <a:srgbClr val="FFFF00"/>
                </a:solidFill>
                <a:cs typeface="Arial"/>
              </a:rPr>
              <a:t>.</a:t>
            </a:r>
          </a:p>
        </p:txBody>
      </p:sp>
      <p:pic>
        <p:nvPicPr>
          <p:cNvPr id="4" name="Picture 4" descr="Diagram, logo&#10;&#10;Description automatically generated">
            <a:extLst>
              <a:ext uri="{FF2B5EF4-FFF2-40B4-BE49-F238E27FC236}">
                <a16:creationId xmlns:a16="http://schemas.microsoft.com/office/drawing/2014/main" id="{D668DDB5-1117-27D9-8F6F-0915D724EB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30674" y="4438799"/>
            <a:ext cx="1720262" cy="1957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6609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55B132-F13D-92DB-DE2F-8DE35AD570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2347229"/>
          </a:xfrm>
        </p:spPr>
        <p:txBody>
          <a:bodyPr>
            <a:normAutofit fontScale="90000"/>
          </a:bodyPr>
          <a:lstStyle/>
          <a:p>
            <a:pPr algn="ctr"/>
            <a:r>
              <a:rPr lang="en-US" u="sng" dirty="0">
                <a:cs typeface="Arial"/>
              </a:rPr>
              <a:t>Beth </a:t>
            </a:r>
            <a:r>
              <a:rPr lang="en-US" u="sng" err="1">
                <a:cs typeface="Arial"/>
              </a:rPr>
              <a:t>yw'r</a:t>
            </a:r>
            <a:r>
              <a:rPr lang="en-US" u="sng" dirty="0">
                <a:cs typeface="Arial"/>
              </a:rPr>
              <a:t> </a:t>
            </a:r>
            <a:r>
              <a:rPr lang="en-US" u="sng" err="1">
                <a:cs typeface="Arial"/>
              </a:rPr>
              <a:t>gwahaniaeth</a:t>
            </a:r>
            <a:r>
              <a:rPr lang="en-US" u="sng" dirty="0">
                <a:cs typeface="Arial"/>
              </a:rPr>
              <a:t> </a:t>
            </a:r>
            <a:r>
              <a:rPr lang="en-US" u="sng" err="1">
                <a:cs typeface="Arial"/>
              </a:rPr>
              <a:t>rhwng</a:t>
            </a:r>
            <a:r>
              <a:rPr lang="en-US" u="sng" dirty="0">
                <a:cs typeface="Arial"/>
              </a:rPr>
              <a:t> </a:t>
            </a:r>
            <a:r>
              <a:rPr lang="en-US" u="sng" err="1">
                <a:cs typeface="Arial"/>
              </a:rPr>
              <a:t>Mathemateg</a:t>
            </a:r>
            <a:r>
              <a:rPr lang="en-US" u="sng" dirty="0">
                <a:cs typeface="Arial"/>
              </a:rPr>
              <a:t> a </a:t>
            </a:r>
            <a:r>
              <a:rPr lang="en-US" u="sng" err="1">
                <a:cs typeface="Arial"/>
              </a:rPr>
              <a:t>Rhifedd</a:t>
            </a:r>
            <a:r>
              <a:rPr lang="en-US" u="sng" dirty="0">
                <a:cs typeface="Arial"/>
              </a:rPr>
              <a:t>? </a:t>
            </a:r>
            <a:br>
              <a:rPr lang="en-US" u="sng" dirty="0">
                <a:cs typeface="Arial"/>
              </a:rPr>
            </a:br>
            <a:br>
              <a:rPr lang="en-US" u="sng" dirty="0">
                <a:cs typeface="Arial"/>
              </a:rPr>
            </a:br>
            <a:r>
              <a:rPr lang="en-US" u="sng" dirty="0">
                <a:solidFill>
                  <a:srgbClr val="FFFF00"/>
                </a:solidFill>
                <a:cs typeface="Arial"/>
              </a:rPr>
              <a:t>What's the difference between Mathematics and Numeracy?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ABE4F5-6FD8-1DCD-258D-B5F5B1C54E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344170" indent="-344170"/>
            <a:endParaRPr lang="en-US" i="1" dirty="0">
              <a:ea typeface="+mn-lt"/>
              <a:cs typeface="+mn-lt"/>
            </a:endParaRPr>
          </a:p>
          <a:p>
            <a:pPr marL="344170" indent="-344170"/>
            <a:endParaRPr lang="en-US" i="1" dirty="0">
              <a:solidFill>
                <a:srgbClr val="FFFF00"/>
              </a:solidFill>
              <a:ea typeface="+mn-lt"/>
              <a:cs typeface="+mn-lt"/>
            </a:endParaRPr>
          </a:p>
          <a:p>
            <a:pPr marL="0" indent="0">
              <a:buNone/>
            </a:pPr>
            <a:endParaRPr lang="en-US" i="1" dirty="0">
              <a:solidFill>
                <a:srgbClr val="FFFF00"/>
              </a:solidFill>
              <a:ea typeface="+mn-lt"/>
              <a:cs typeface="+mn-lt"/>
            </a:endParaRPr>
          </a:p>
          <a:p>
            <a:pPr marL="344170" indent="-344170"/>
            <a:r>
              <a:rPr lang="en-US" i="1" dirty="0" err="1">
                <a:ea typeface="+mn-lt"/>
                <a:cs typeface="+mn-lt"/>
              </a:rPr>
              <a:t>Fel</a:t>
            </a:r>
            <a:r>
              <a:rPr lang="en-US" i="1" dirty="0">
                <a:ea typeface="+mn-lt"/>
                <a:cs typeface="+mn-lt"/>
              </a:rPr>
              <a:t> </a:t>
            </a:r>
            <a:r>
              <a:rPr lang="en-US" i="1" dirty="0" err="1">
                <a:ea typeface="+mn-lt"/>
                <a:cs typeface="+mn-lt"/>
              </a:rPr>
              <a:t>arfer</a:t>
            </a:r>
            <a:r>
              <a:rPr lang="en-US" i="1" dirty="0">
                <a:ea typeface="+mn-lt"/>
                <a:cs typeface="+mn-lt"/>
              </a:rPr>
              <a:t> </a:t>
            </a:r>
            <a:r>
              <a:rPr lang="en-US" i="1" dirty="0" err="1">
                <a:ea typeface="+mn-lt"/>
                <a:cs typeface="+mn-lt"/>
              </a:rPr>
              <a:t>caiff</a:t>
            </a:r>
            <a:r>
              <a:rPr lang="en-US" i="1" dirty="0">
                <a:ea typeface="+mn-lt"/>
                <a:cs typeface="+mn-lt"/>
              </a:rPr>
              <a:t> </a:t>
            </a:r>
            <a:r>
              <a:rPr lang="en-US" i="1" dirty="0" err="1">
                <a:ea typeface="+mn-lt"/>
                <a:cs typeface="+mn-lt"/>
              </a:rPr>
              <a:t>Rhifedd</a:t>
            </a:r>
            <a:r>
              <a:rPr lang="en-US" i="1" dirty="0">
                <a:ea typeface="+mn-lt"/>
                <a:cs typeface="+mn-lt"/>
              </a:rPr>
              <a:t> </a:t>
            </a:r>
            <a:r>
              <a:rPr lang="en-US" i="1" dirty="0" err="1">
                <a:ea typeface="+mn-lt"/>
                <a:cs typeface="+mn-lt"/>
              </a:rPr>
              <a:t>i'w</a:t>
            </a:r>
            <a:r>
              <a:rPr lang="en-US" i="1" dirty="0">
                <a:ea typeface="+mn-lt"/>
                <a:cs typeface="+mn-lt"/>
              </a:rPr>
              <a:t> </a:t>
            </a:r>
            <a:r>
              <a:rPr lang="en-US" i="1" dirty="0" err="1">
                <a:ea typeface="+mn-lt"/>
                <a:cs typeface="+mn-lt"/>
              </a:rPr>
              <a:t>ddiffinio</a:t>
            </a:r>
            <a:r>
              <a:rPr lang="en-US" i="1" dirty="0">
                <a:ea typeface="+mn-lt"/>
                <a:cs typeface="+mn-lt"/>
              </a:rPr>
              <a:t> </a:t>
            </a:r>
            <a:r>
              <a:rPr lang="en-US" i="1" dirty="0" err="1">
                <a:ea typeface="+mn-lt"/>
                <a:cs typeface="+mn-lt"/>
              </a:rPr>
              <a:t>fel</a:t>
            </a:r>
            <a:r>
              <a:rPr lang="en-US" i="1" dirty="0">
                <a:ea typeface="+mn-lt"/>
                <a:cs typeface="+mn-lt"/>
              </a:rPr>
              <a:t> y </a:t>
            </a:r>
            <a:r>
              <a:rPr lang="en-US" i="1" dirty="0" err="1">
                <a:ea typeface="+mn-lt"/>
                <a:cs typeface="+mn-lt"/>
              </a:rPr>
              <a:t>gallu</a:t>
            </a:r>
            <a:r>
              <a:rPr lang="en-US" i="1" dirty="0">
                <a:ea typeface="+mn-lt"/>
                <a:cs typeface="+mn-lt"/>
              </a:rPr>
              <a:t> </a:t>
            </a:r>
            <a:r>
              <a:rPr lang="en-US" i="1" dirty="0" err="1">
                <a:ea typeface="+mn-lt"/>
                <a:cs typeface="+mn-lt"/>
              </a:rPr>
              <a:t>i</a:t>
            </a:r>
            <a:r>
              <a:rPr lang="en-US" i="1" dirty="0">
                <a:ea typeface="+mn-lt"/>
                <a:cs typeface="+mn-lt"/>
              </a:rPr>
              <a:t> </a:t>
            </a:r>
            <a:r>
              <a:rPr lang="en-US" i="1" dirty="0" err="1">
                <a:ea typeface="+mn-lt"/>
                <a:cs typeface="+mn-lt"/>
              </a:rPr>
              <a:t>ddefnyddio</a:t>
            </a:r>
            <a:r>
              <a:rPr lang="en-US" i="1" dirty="0">
                <a:ea typeface="+mn-lt"/>
                <a:cs typeface="+mn-lt"/>
              </a:rPr>
              <a:t> </a:t>
            </a:r>
            <a:r>
              <a:rPr lang="en-US" i="1" dirty="0" err="1">
                <a:ea typeface="+mn-lt"/>
                <a:cs typeface="+mn-lt"/>
              </a:rPr>
              <a:t>Mathemateg</a:t>
            </a:r>
            <a:r>
              <a:rPr lang="en-US" i="1" dirty="0">
                <a:ea typeface="+mn-lt"/>
                <a:cs typeface="+mn-lt"/>
              </a:rPr>
              <a:t> </a:t>
            </a:r>
            <a:r>
              <a:rPr lang="en-US" i="1" dirty="0" err="1">
                <a:ea typeface="+mn-lt"/>
                <a:cs typeface="+mn-lt"/>
              </a:rPr>
              <a:t>ar</a:t>
            </a:r>
            <a:r>
              <a:rPr lang="en-US" i="1" dirty="0">
                <a:ea typeface="+mn-lt"/>
                <a:cs typeface="+mn-lt"/>
              </a:rPr>
              <a:t> y </a:t>
            </a:r>
            <a:r>
              <a:rPr lang="en-US" i="1" dirty="0" err="1">
                <a:ea typeface="+mn-lt"/>
                <a:cs typeface="+mn-lt"/>
              </a:rPr>
              <a:t>lefel</a:t>
            </a:r>
            <a:r>
              <a:rPr lang="en-US" i="1" dirty="0">
                <a:ea typeface="+mn-lt"/>
                <a:cs typeface="+mn-lt"/>
              </a:rPr>
              <a:t> </a:t>
            </a:r>
            <a:r>
              <a:rPr lang="en-US" i="1" dirty="0" err="1">
                <a:ea typeface="+mn-lt"/>
                <a:cs typeface="+mn-lt"/>
              </a:rPr>
              <a:t>sydd</a:t>
            </a:r>
            <a:r>
              <a:rPr lang="en-US" i="1" dirty="0">
                <a:ea typeface="+mn-lt"/>
                <a:cs typeface="+mn-lt"/>
              </a:rPr>
              <a:t> </a:t>
            </a:r>
            <a:r>
              <a:rPr lang="en-US" i="1" dirty="0" err="1">
                <a:ea typeface="+mn-lt"/>
                <a:cs typeface="+mn-lt"/>
              </a:rPr>
              <a:t>angen</a:t>
            </a:r>
            <a:r>
              <a:rPr lang="en-US" i="1" dirty="0">
                <a:ea typeface="+mn-lt"/>
                <a:cs typeface="+mn-lt"/>
              </a:rPr>
              <a:t> </a:t>
            </a:r>
            <a:r>
              <a:rPr lang="en-US" i="1" dirty="0" err="1">
                <a:ea typeface="+mn-lt"/>
                <a:cs typeface="+mn-lt"/>
              </a:rPr>
              <a:t>mewn</a:t>
            </a:r>
            <a:r>
              <a:rPr lang="en-US" i="1" dirty="0">
                <a:ea typeface="+mn-lt"/>
                <a:cs typeface="+mn-lt"/>
              </a:rPr>
              <a:t> </a:t>
            </a:r>
            <a:r>
              <a:rPr lang="en-US" i="1" dirty="0" err="1">
                <a:ea typeface="+mn-lt"/>
                <a:cs typeface="+mn-lt"/>
              </a:rPr>
              <a:t>bywyd</a:t>
            </a:r>
            <a:r>
              <a:rPr lang="en-US" i="1" dirty="0">
                <a:ea typeface="+mn-lt"/>
                <a:cs typeface="+mn-lt"/>
              </a:rPr>
              <a:t> </a:t>
            </a:r>
            <a:r>
              <a:rPr lang="en-US" i="1" dirty="0" err="1">
                <a:ea typeface="+mn-lt"/>
                <a:cs typeface="+mn-lt"/>
              </a:rPr>
              <a:t>pob</a:t>
            </a:r>
            <a:r>
              <a:rPr lang="en-US" i="1" dirty="0">
                <a:ea typeface="+mn-lt"/>
                <a:cs typeface="+mn-lt"/>
              </a:rPr>
              <a:t> </a:t>
            </a:r>
            <a:r>
              <a:rPr lang="en-US" i="1" dirty="0" err="1">
                <a:ea typeface="+mn-lt"/>
                <a:cs typeface="+mn-lt"/>
              </a:rPr>
              <a:t>dydd</a:t>
            </a:r>
            <a:r>
              <a:rPr lang="en-US" i="1" dirty="0">
                <a:ea typeface="+mn-lt"/>
                <a:cs typeface="+mn-lt"/>
              </a:rPr>
              <a:t>. </a:t>
            </a:r>
            <a:r>
              <a:rPr lang="en-US" i="1" dirty="0" err="1">
                <a:ea typeface="+mn-lt"/>
                <a:cs typeface="+mn-lt"/>
              </a:rPr>
              <a:t>Defnyddio</a:t>
            </a:r>
            <a:r>
              <a:rPr lang="en-US" i="1" dirty="0">
                <a:ea typeface="+mn-lt"/>
                <a:cs typeface="+mn-lt"/>
              </a:rPr>
              <a:t> </a:t>
            </a:r>
            <a:r>
              <a:rPr lang="en-US" i="1" dirty="0" err="1">
                <a:ea typeface="+mn-lt"/>
                <a:cs typeface="+mn-lt"/>
              </a:rPr>
              <a:t>Mathemateg</a:t>
            </a:r>
            <a:r>
              <a:rPr lang="en-US" i="1" dirty="0">
                <a:ea typeface="+mn-lt"/>
                <a:cs typeface="+mn-lt"/>
              </a:rPr>
              <a:t> </a:t>
            </a:r>
            <a:r>
              <a:rPr lang="en-US" i="1" dirty="0" err="1">
                <a:ea typeface="+mn-lt"/>
                <a:cs typeface="+mn-lt"/>
              </a:rPr>
              <a:t>mewn</a:t>
            </a:r>
            <a:r>
              <a:rPr lang="en-US" i="1" dirty="0">
                <a:ea typeface="+mn-lt"/>
                <a:cs typeface="+mn-lt"/>
              </a:rPr>
              <a:t> </a:t>
            </a:r>
            <a:r>
              <a:rPr lang="en-US" i="1" dirty="0" err="1">
                <a:ea typeface="+mn-lt"/>
                <a:cs typeface="+mn-lt"/>
              </a:rPr>
              <a:t>sefyllfaoedd</a:t>
            </a:r>
            <a:r>
              <a:rPr lang="en-US" i="1" dirty="0">
                <a:ea typeface="+mn-lt"/>
                <a:cs typeface="+mn-lt"/>
              </a:rPr>
              <a:t> </a:t>
            </a:r>
            <a:r>
              <a:rPr lang="en-US" i="1" dirty="0" err="1">
                <a:ea typeface="+mn-lt"/>
                <a:cs typeface="+mn-lt"/>
              </a:rPr>
              <a:t>pob</a:t>
            </a:r>
            <a:r>
              <a:rPr lang="en-US" i="1" dirty="0">
                <a:ea typeface="+mn-lt"/>
                <a:cs typeface="+mn-lt"/>
              </a:rPr>
              <a:t> </a:t>
            </a:r>
            <a:r>
              <a:rPr lang="en-US" i="1" dirty="0" err="1">
                <a:ea typeface="+mn-lt"/>
                <a:cs typeface="+mn-lt"/>
              </a:rPr>
              <a:t>dydd</a:t>
            </a:r>
            <a:r>
              <a:rPr lang="en-US" i="1" dirty="0">
                <a:ea typeface="+mn-lt"/>
                <a:cs typeface="+mn-lt"/>
              </a:rPr>
              <a:t>.  </a:t>
            </a:r>
            <a:endParaRPr lang="en-US" dirty="0">
              <a:cs typeface="Arial"/>
            </a:endParaRPr>
          </a:p>
          <a:p>
            <a:pPr marL="0" indent="0">
              <a:buNone/>
            </a:pPr>
            <a:endParaRPr lang="en-US" i="1" dirty="0">
              <a:solidFill>
                <a:srgbClr val="FFFFFF"/>
              </a:solidFill>
              <a:ea typeface="+mn-lt"/>
              <a:cs typeface="+mn-lt"/>
            </a:endParaRPr>
          </a:p>
          <a:p>
            <a:pPr marL="344170" indent="-344170"/>
            <a:r>
              <a:rPr lang="en-US" i="1" dirty="0">
                <a:solidFill>
                  <a:srgbClr val="FFFF00"/>
                </a:solidFill>
                <a:ea typeface="+mn-lt"/>
                <a:cs typeface="+mn-lt"/>
              </a:rPr>
              <a:t>Numeracy is usually defined as the ability to use </a:t>
            </a:r>
            <a:r>
              <a:rPr lang="en-US" i="1" dirty="0" err="1">
                <a:solidFill>
                  <a:srgbClr val="FFFF00"/>
                </a:solidFill>
                <a:ea typeface="+mn-lt"/>
                <a:cs typeface="+mn-lt"/>
              </a:rPr>
              <a:t>Maths</a:t>
            </a:r>
            <a:r>
              <a:rPr lang="en-US" i="1" dirty="0">
                <a:solidFill>
                  <a:srgbClr val="FFFF00"/>
                </a:solidFill>
                <a:ea typeface="+mn-lt"/>
                <a:cs typeface="+mn-lt"/>
              </a:rPr>
              <a:t> at the level needed in everyday life. Using </a:t>
            </a:r>
            <a:r>
              <a:rPr lang="en-US" i="1" dirty="0" err="1">
                <a:solidFill>
                  <a:srgbClr val="FFFF00"/>
                </a:solidFill>
                <a:ea typeface="+mn-lt"/>
                <a:cs typeface="+mn-lt"/>
              </a:rPr>
              <a:t>Maths</a:t>
            </a:r>
            <a:r>
              <a:rPr lang="en-US" i="1" dirty="0">
                <a:solidFill>
                  <a:srgbClr val="FFFF00"/>
                </a:solidFill>
                <a:ea typeface="+mn-lt"/>
                <a:cs typeface="+mn-lt"/>
              </a:rPr>
              <a:t> in everyday situations. </a:t>
            </a:r>
            <a:endParaRPr lang="en-US">
              <a:solidFill>
                <a:srgbClr val="FFFF00"/>
              </a:solidFill>
              <a:cs typeface="Arial"/>
            </a:endParaRPr>
          </a:p>
          <a:p>
            <a:pPr marL="344170" indent="-344170"/>
            <a:endParaRPr lang="en-US" dirty="0">
              <a:cs typeface="Arial"/>
            </a:endParaRPr>
          </a:p>
        </p:txBody>
      </p:sp>
      <p:pic>
        <p:nvPicPr>
          <p:cNvPr id="4" name="Picture 4" descr="Text&#10;&#10;Description automatically generated">
            <a:extLst>
              <a:ext uri="{FF2B5EF4-FFF2-40B4-BE49-F238E27FC236}">
                <a16:creationId xmlns:a16="http://schemas.microsoft.com/office/drawing/2014/main" id="{BD525E59-76A4-911A-B381-27D7EFB022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164" y="5374595"/>
            <a:ext cx="2743200" cy="1375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0104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B45961-B50D-1BF1-CBFE-3C9F85B582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49438" y="300056"/>
            <a:ext cx="7958331" cy="1077229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i="1" u="sng" dirty="0">
                <a:ea typeface="+mj-lt"/>
                <a:cs typeface="+mj-lt"/>
              </a:rPr>
              <a:t>'</a:t>
            </a:r>
            <a:r>
              <a:rPr lang="en-US" b="1" i="1" u="sng" dirty="0" err="1">
                <a:ea typeface="+mj-lt"/>
                <a:cs typeface="+mj-lt"/>
              </a:rPr>
              <a:t>Dydw</a:t>
            </a:r>
            <a:r>
              <a:rPr lang="en-US" b="1" i="1" u="sng" dirty="0">
                <a:ea typeface="+mj-lt"/>
                <a:cs typeface="+mj-lt"/>
              </a:rPr>
              <a:t> </a:t>
            </a:r>
            <a:r>
              <a:rPr lang="en-US" b="1" i="1" u="sng" dirty="0" err="1">
                <a:ea typeface="+mj-lt"/>
                <a:cs typeface="+mj-lt"/>
              </a:rPr>
              <a:t>i</a:t>
            </a:r>
            <a:r>
              <a:rPr lang="en-US" b="1" i="1" u="sng" dirty="0">
                <a:ea typeface="+mj-lt"/>
                <a:cs typeface="+mj-lt"/>
              </a:rPr>
              <a:t> </a:t>
            </a:r>
            <a:r>
              <a:rPr lang="en-US" b="1" i="1" u="sng" dirty="0" err="1">
                <a:ea typeface="+mj-lt"/>
                <a:cs typeface="+mj-lt"/>
              </a:rPr>
              <a:t>ddim</a:t>
            </a:r>
            <a:r>
              <a:rPr lang="en-US" b="1" i="1" u="sng" dirty="0">
                <a:ea typeface="+mj-lt"/>
                <a:cs typeface="+mj-lt"/>
              </a:rPr>
              <a:t> </a:t>
            </a:r>
            <a:r>
              <a:rPr lang="en-US" b="1" i="1" u="sng" dirty="0" err="1">
                <a:ea typeface="+mj-lt"/>
                <a:cs typeface="+mj-lt"/>
              </a:rPr>
              <a:t>yn</a:t>
            </a:r>
            <a:r>
              <a:rPr lang="en-US" b="1" i="1" u="sng" dirty="0">
                <a:ea typeface="+mj-lt"/>
                <a:cs typeface="+mj-lt"/>
              </a:rPr>
              <a:t> </a:t>
            </a:r>
            <a:r>
              <a:rPr lang="en-US" b="1" i="1" u="sng" dirty="0" err="1">
                <a:ea typeface="+mj-lt"/>
                <a:cs typeface="+mj-lt"/>
              </a:rPr>
              <a:t>gwneud</a:t>
            </a:r>
            <a:r>
              <a:rPr lang="en-US" b="1" i="1" u="sng" dirty="0">
                <a:ea typeface="+mj-lt"/>
                <a:cs typeface="+mj-lt"/>
              </a:rPr>
              <a:t> </a:t>
            </a:r>
            <a:r>
              <a:rPr lang="en-US" b="1" i="1" u="sng" dirty="0" err="1">
                <a:ea typeface="+mj-lt"/>
                <a:cs typeface="+mj-lt"/>
              </a:rPr>
              <a:t>Mathemateg</a:t>
            </a:r>
            <a:r>
              <a:rPr lang="en-US" b="1" i="1" u="sng" dirty="0">
                <a:ea typeface="+mj-lt"/>
                <a:cs typeface="+mj-lt"/>
              </a:rPr>
              <a:t>...'</a:t>
            </a:r>
            <a:br>
              <a:rPr lang="en-US" b="1" i="1" u="sng" dirty="0">
                <a:ea typeface="+mj-lt"/>
                <a:cs typeface="+mj-lt"/>
              </a:rPr>
            </a:br>
            <a:br>
              <a:rPr lang="en-US" b="1" i="1" u="sng" dirty="0">
                <a:ea typeface="+mj-lt"/>
                <a:cs typeface="+mj-lt"/>
              </a:rPr>
            </a:br>
            <a:r>
              <a:rPr lang="en-US" b="1" i="1" u="sng" dirty="0">
                <a:solidFill>
                  <a:srgbClr val="FFFF00"/>
                </a:solidFill>
                <a:ea typeface="+mj-lt"/>
                <a:cs typeface="+mj-lt"/>
              </a:rPr>
              <a:t>‘I don’t do </a:t>
            </a:r>
            <a:r>
              <a:rPr lang="en-US" b="1" i="1" u="sng" dirty="0" err="1">
                <a:solidFill>
                  <a:srgbClr val="FFFF00"/>
                </a:solidFill>
                <a:ea typeface="+mj-lt"/>
                <a:cs typeface="+mj-lt"/>
              </a:rPr>
              <a:t>Maths</a:t>
            </a:r>
            <a:r>
              <a:rPr lang="en-US" b="1" i="1" u="sng" dirty="0">
                <a:solidFill>
                  <a:srgbClr val="FFFF00"/>
                </a:solidFill>
                <a:ea typeface="+mj-lt"/>
                <a:cs typeface="+mj-lt"/>
              </a:rPr>
              <a:t>...’</a:t>
            </a:r>
            <a:br>
              <a:rPr lang="en-US" b="1" i="1" u="sng" dirty="0">
                <a:solidFill>
                  <a:srgbClr val="FFFF00"/>
                </a:solidFill>
                <a:ea typeface="+mj-lt"/>
                <a:cs typeface="+mj-lt"/>
              </a:rPr>
            </a:br>
            <a:br>
              <a:rPr lang="en-US" b="1" i="1" u="sng" dirty="0">
                <a:ea typeface="+mj-lt"/>
                <a:cs typeface="+mj-lt"/>
              </a:rPr>
            </a:br>
            <a:br>
              <a:rPr lang="en-US" b="1" i="1" u="sng" dirty="0">
                <a:ea typeface="+mj-lt"/>
                <a:cs typeface="+mj-lt"/>
              </a:rPr>
            </a:br>
            <a:br>
              <a:rPr lang="en-US" b="1" i="1" u="sng" dirty="0">
                <a:ea typeface="+mj-lt"/>
                <a:cs typeface="+mj-lt"/>
              </a:rPr>
            </a:br>
            <a:br>
              <a:rPr lang="en-US" b="1" i="1" u="sng" dirty="0">
                <a:ea typeface="+mj-lt"/>
                <a:cs typeface="+mj-lt"/>
              </a:rPr>
            </a:br>
            <a:br>
              <a:rPr lang="en-US" b="1" i="1" u="sng" dirty="0">
                <a:ea typeface="+mj-lt"/>
                <a:cs typeface="+mj-lt"/>
              </a:rPr>
            </a:br>
            <a:endParaRPr lang="en-US" b="1" i="1" u="sng" dirty="0">
              <a:ea typeface="+mj-lt"/>
              <a:cs typeface="+mj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7A1775-48C4-803B-345C-109A7DC60B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26562" y="2578931"/>
            <a:ext cx="7796540" cy="3997828"/>
          </a:xfrm>
        </p:spPr>
        <p:txBody>
          <a:bodyPr>
            <a:normAutofit fontScale="85000" lnSpcReduction="20000"/>
          </a:bodyPr>
          <a:lstStyle/>
          <a:p>
            <a:pPr marL="344170" indent="-344170"/>
            <a:r>
              <a:rPr lang="en-US" dirty="0">
                <a:ea typeface="+mn-lt"/>
                <a:cs typeface="+mn-lt"/>
              </a:rPr>
              <a:t>' </a:t>
            </a:r>
            <a:r>
              <a:rPr lang="en-US" dirty="0" err="1">
                <a:ea typeface="+mn-lt"/>
                <a:cs typeface="+mn-lt"/>
              </a:rPr>
              <a:t>Dydw</a:t>
            </a:r>
            <a:r>
              <a:rPr lang="en-US" dirty="0">
                <a:ea typeface="+mn-lt"/>
                <a:cs typeface="+mn-lt"/>
              </a:rPr>
              <a:t> </a:t>
            </a:r>
            <a:r>
              <a:rPr lang="en-US" dirty="0" err="1">
                <a:ea typeface="+mn-lt"/>
                <a:cs typeface="+mn-lt"/>
              </a:rPr>
              <a:t>i</a:t>
            </a:r>
            <a:r>
              <a:rPr lang="en-US" dirty="0">
                <a:ea typeface="+mn-lt"/>
                <a:cs typeface="+mn-lt"/>
              </a:rPr>
              <a:t> </a:t>
            </a:r>
            <a:r>
              <a:rPr lang="en-US" dirty="0" err="1">
                <a:ea typeface="+mn-lt"/>
                <a:cs typeface="+mn-lt"/>
              </a:rPr>
              <a:t>ddim</a:t>
            </a:r>
            <a:r>
              <a:rPr lang="en-US" dirty="0">
                <a:ea typeface="+mn-lt"/>
                <a:cs typeface="+mn-lt"/>
              </a:rPr>
              <a:t> </a:t>
            </a:r>
            <a:r>
              <a:rPr lang="en-US" dirty="0" err="1">
                <a:ea typeface="+mn-lt"/>
                <a:cs typeface="+mn-lt"/>
              </a:rPr>
              <a:t>yn</a:t>
            </a:r>
            <a:r>
              <a:rPr lang="en-US" dirty="0">
                <a:ea typeface="+mn-lt"/>
                <a:cs typeface="+mn-lt"/>
              </a:rPr>
              <a:t> </a:t>
            </a:r>
            <a:r>
              <a:rPr lang="en-US" dirty="0" err="1">
                <a:ea typeface="+mn-lt"/>
                <a:cs typeface="+mn-lt"/>
              </a:rPr>
              <a:t>gallu</a:t>
            </a:r>
            <a:r>
              <a:rPr lang="en-US" dirty="0">
                <a:ea typeface="+mn-lt"/>
                <a:cs typeface="+mn-lt"/>
              </a:rPr>
              <a:t> </a:t>
            </a:r>
            <a:r>
              <a:rPr lang="en-US" dirty="0" err="1">
                <a:ea typeface="+mn-lt"/>
                <a:cs typeface="+mn-lt"/>
              </a:rPr>
              <a:t>wneud</a:t>
            </a:r>
            <a:r>
              <a:rPr lang="en-US" dirty="0">
                <a:ea typeface="+mn-lt"/>
                <a:cs typeface="+mn-lt"/>
              </a:rPr>
              <a:t> </a:t>
            </a:r>
            <a:r>
              <a:rPr lang="en-US" dirty="0" err="1">
                <a:ea typeface="+mn-lt"/>
                <a:cs typeface="+mn-lt"/>
              </a:rPr>
              <a:t>Mathemateg</a:t>
            </a:r>
            <a:r>
              <a:rPr lang="en-US" dirty="0">
                <a:ea typeface="+mn-lt"/>
                <a:cs typeface="+mn-lt"/>
              </a:rPr>
              <a:t>...' / </a:t>
            </a:r>
            <a:r>
              <a:rPr lang="en-US" dirty="0">
                <a:solidFill>
                  <a:srgbClr val="FFFF00"/>
                </a:solidFill>
                <a:ea typeface="+mn-lt"/>
                <a:cs typeface="+mn-lt"/>
              </a:rPr>
              <a:t>‘I can’t do </a:t>
            </a:r>
            <a:r>
              <a:rPr lang="en-US" dirty="0" err="1">
                <a:solidFill>
                  <a:srgbClr val="FFFF00"/>
                </a:solidFill>
                <a:ea typeface="+mn-lt"/>
                <a:cs typeface="+mn-lt"/>
              </a:rPr>
              <a:t>Maths</a:t>
            </a:r>
            <a:r>
              <a:rPr lang="en-US" dirty="0">
                <a:solidFill>
                  <a:srgbClr val="FFFF00"/>
                </a:solidFill>
                <a:ea typeface="+mn-lt"/>
                <a:cs typeface="+mn-lt"/>
              </a:rPr>
              <a:t>...’</a:t>
            </a:r>
            <a:endParaRPr lang="en-US" dirty="0">
              <a:solidFill>
                <a:srgbClr val="FFFF00"/>
              </a:solidFill>
              <a:cs typeface="Arial" panose="020B0604020202020204"/>
            </a:endParaRPr>
          </a:p>
          <a:p>
            <a:pPr marL="344170" indent="-344170"/>
            <a:r>
              <a:rPr lang="en-US" dirty="0">
                <a:ea typeface="+mn-lt"/>
                <a:cs typeface="+mn-lt"/>
              </a:rPr>
              <a:t>•'Dw </a:t>
            </a:r>
            <a:r>
              <a:rPr lang="en-US" dirty="0" err="1">
                <a:ea typeface="+mn-lt"/>
                <a:cs typeface="+mn-lt"/>
              </a:rPr>
              <a:t>i'n</a:t>
            </a:r>
            <a:r>
              <a:rPr lang="en-US" dirty="0">
                <a:ea typeface="+mn-lt"/>
                <a:cs typeface="+mn-lt"/>
              </a:rPr>
              <a:t> </a:t>
            </a:r>
            <a:r>
              <a:rPr lang="en-US" dirty="0" err="1">
                <a:ea typeface="+mn-lt"/>
                <a:cs typeface="+mn-lt"/>
              </a:rPr>
              <a:t>casau</a:t>
            </a:r>
            <a:r>
              <a:rPr lang="en-US" dirty="0">
                <a:ea typeface="+mn-lt"/>
                <a:cs typeface="+mn-lt"/>
              </a:rPr>
              <a:t> </a:t>
            </a:r>
            <a:r>
              <a:rPr lang="en-US" dirty="0" err="1">
                <a:ea typeface="+mn-lt"/>
                <a:cs typeface="+mn-lt"/>
              </a:rPr>
              <a:t>Mathemateg</a:t>
            </a:r>
            <a:r>
              <a:rPr lang="en-US" dirty="0">
                <a:ea typeface="+mn-lt"/>
                <a:cs typeface="+mn-lt"/>
              </a:rPr>
              <a:t>...' - </a:t>
            </a:r>
            <a:r>
              <a:rPr lang="en-US" dirty="0">
                <a:solidFill>
                  <a:srgbClr val="FFFF00"/>
                </a:solidFill>
                <a:ea typeface="+mn-lt"/>
                <a:cs typeface="+mn-lt"/>
              </a:rPr>
              <a:t>‘I hate </a:t>
            </a:r>
            <a:r>
              <a:rPr lang="en-US" dirty="0" err="1">
                <a:solidFill>
                  <a:srgbClr val="FFFF00"/>
                </a:solidFill>
                <a:ea typeface="+mn-lt"/>
                <a:cs typeface="+mn-lt"/>
              </a:rPr>
              <a:t>Maths</a:t>
            </a:r>
            <a:r>
              <a:rPr lang="en-US" dirty="0">
                <a:solidFill>
                  <a:srgbClr val="FFFF00"/>
                </a:solidFill>
                <a:ea typeface="+mn-lt"/>
                <a:cs typeface="+mn-lt"/>
              </a:rPr>
              <a:t>…’</a:t>
            </a:r>
            <a:endParaRPr lang="en-US" dirty="0">
              <a:solidFill>
                <a:srgbClr val="FFFF00"/>
              </a:solidFill>
            </a:endParaRPr>
          </a:p>
          <a:p>
            <a:pPr marL="344170" indent="-344170"/>
            <a:r>
              <a:rPr lang="en-US" dirty="0">
                <a:ea typeface="+mn-lt"/>
                <a:cs typeface="+mn-lt"/>
              </a:rPr>
              <a:t>•'Dw </a:t>
            </a:r>
            <a:r>
              <a:rPr lang="en-US" dirty="0" err="1">
                <a:ea typeface="+mn-lt"/>
                <a:cs typeface="+mn-lt"/>
              </a:rPr>
              <a:t>i'n</a:t>
            </a:r>
            <a:r>
              <a:rPr lang="en-US" dirty="0">
                <a:ea typeface="+mn-lt"/>
                <a:cs typeface="+mn-lt"/>
              </a:rPr>
              <a:t> </a:t>
            </a:r>
            <a:r>
              <a:rPr lang="en-US" dirty="0" err="1">
                <a:ea typeface="+mn-lt"/>
                <a:cs typeface="+mn-lt"/>
              </a:rPr>
              <a:t>anobeithiol</a:t>
            </a:r>
            <a:r>
              <a:rPr lang="en-US" dirty="0">
                <a:ea typeface="+mn-lt"/>
                <a:cs typeface="+mn-lt"/>
              </a:rPr>
              <a:t> </a:t>
            </a:r>
            <a:r>
              <a:rPr lang="en-US" dirty="0" err="1">
                <a:ea typeface="+mn-lt"/>
                <a:cs typeface="+mn-lt"/>
              </a:rPr>
              <a:t>ym</a:t>
            </a:r>
            <a:r>
              <a:rPr lang="en-US" dirty="0">
                <a:ea typeface="+mn-lt"/>
                <a:cs typeface="+mn-lt"/>
              </a:rPr>
              <a:t> </a:t>
            </a:r>
            <a:r>
              <a:rPr lang="en-US" dirty="0" err="1">
                <a:ea typeface="+mn-lt"/>
                <a:cs typeface="+mn-lt"/>
              </a:rPr>
              <a:t>Mathemateg</a:t>
            </a:r>
            <a:r>
              <a:rPr lang="en-US" dirty="0">
                <a:ea typeface="+mn-lt"/>
                <a:cs typeface="+mn-lt"/>
              </a:rPr>
              <a:t>...' - </a:t>
            </a:r>
            <a:r>
              <a:rPr lang="en-US" dirty="0">
                <a:solidFill>
                  <a:srgbClr val="FFFF00"/>
                </a:solidFill>
                <a:ea typeface="+mn-lt"/>
                <a:cs typeface="+mn-lt"/>
              </a:rPr>
              <a:t>‘I’m rubbish at </a:t>
            </a:r>
            <a:r>
              <a:rPr lang="en-US" dirty="0" err="1">
                <a:solidFill>
                  <a:srgbClr val="FFFF00"/>
                </a:solidFill>
                <a:ea typeface="+mn-lt"/>
                <a:cs typeface="+mn-lt"/>
              </a:rPr>
              <a:t>Maths</a:t>
            </a:r>
            <a:r>
              <a:rPr lang="en-US" dirty="0">
                <a:solidFill>
                  <a:srgbClr val="FFFF00"/>
                </a:solidFill>
                <a:ea typeface="+mn-lt"/>
                <a:cs typeface="+mn-lt"/>
              </a:rPr>
              <a:t>…’</a:t>
            </a:r>
            <a:endParaRPr lang="en-US" dirty="0">
              <a:solidFill>
                <a:srgbClr val="FFFF00"/>
              </a:solidFill>
            </a:endParaRPr>
          </a:p>
          <a:p>
            <a:pPr marL="344170" indent="-344170"/>
            <a:endParaRPr lang="en-US" dirty="0">
              <a:ea typeface="+mn-lt"/>
              <a:cs typeface="+mn-lt"/>
            </a:endParaRPr>
          </a:p>
          <a:p>
            <a:pPr marL="344170" indent="-344170"/>
            <a:r>
              <a:rPr lang="en-US" dirty="0">
                <a:ea typeface="+mn-lt"/>
                <a:cs typeface="+mn-lt"/>
              </a:rPr>
              <a:t>'Dw </a:t>
            </a:r>
            <a:r>
              <a:rPr lang="en-US" dirty="0" err="1">
                <a:ea typeface="+mn-lt"/>
                <a:cs typeface="+mn-lt"/>
              </a:rPr>
              <a:t>i</a:t>
            </a:r>
            <a:r>
              <a:rPr lang="en-US" dirty="0">
                <a:ea typeface="+mn-lt"/>
                <a:cs typeface="+mn-lt"/>
              </a:rPr>
              <a:t> </a:t>
            </a:r>
            <a:r>
              <a:rPr lang="en-US" dirty="0" err="1">
                <a:ea typeface="+mn-lt"/>
                <a:cs typeface="+mn-lt"/>
              </a:rPr>
              <a:t>ddim</a:t>
            </a:r>
            <a:r>
              <a:rPr lang="en-US" dirty="0">
                <a:ea typeface="+mn-lt"/>
                <a:cs typeface="+mn-lt"/>
              </a:rPr>
              <a:t> </a:t>
            </a:r>
            <a:r>
              <a:rPr lang="en-US" dirty="0" err="1">
                <a:ea typeface="+mn-lt"/>
                <a:cs typeface="+mn-lt"/>
              </a:rPr>
              <a:t>yn</a:t>
            </a:r>
            <a:r>
              <a:rPr lang="en-US" dirty="0">
                <a:ea typeface="+mn-lt"/>
                <a:cs typeface="+mn-lt"/>
              </a:rPr>
              <a:t> </a:t>
            </a:r>
            <a:r>
              <a:rPr lang="en-US" dirty="0" err="1">
                <a:ea typeface="+mn-lt"/>
                <a:cs typeface="+mn-lt"/>
              </a:rPr>
              <a:t>gwneud</a:t>
            </a:r>
            <a:r>
              <a:rPr lang="en-US" dirty="0">
                <a:ea typeface="+mn-lt"/>
                <a:cs typeface="+mn-lt"/>
              </a:rPr>
              <a:t> </a:t>
            </a:r>
            <a:r>
              <a:rPr lang="en-US" dirty="0" err="1">
                <a:ea typeface="+mn-lt"/>
                <a:cs typeface="+mn-lt"/>
              </a:rPr>
              <a:t>darllen</a:t>
            </a:r>
            <a:r>
              <a:rPr lang="en-US" dirty="0">
                <a:ea typeface="+mn-lt"/>
                <a:cs typeface="+mn-lt"/>
              </a:rPr>
              <a:t>... -  </a:t>
            </a:r>
            <a:r>
              <a:rPr lang="en-US" dirty="0">
                <a:solidFill>
                  <a:srgbClr val="FFFF00"/>
                </a:solidFill>
                <a:ea typeface="+mn-lt"/>
                <a:cs typeface="+mn-lt"/>
              </a:rPr>
              <a:t>‘I don’t do reading...’</a:t>
            </a:r>
            <a:endParaRPr lang="en-US">
              <a:solidFill>
                <a:srgbClr val="FFFF00"/>
              </a:solidFill>
              <a:cs typeface="Arial"/>
            </a:endParaRPr>
          </a:p>
          <a:p>
            <a:pPr marL="344170" indent="-344170"/>
            <a:endParaRPr lang="en-US" dirty="0"/>
          </a:p>
          <a:p>
            <a:pPr marL="344170" indent="-344170"/>
            <a:r>
              <a:rPr lang="en-US" dirty="0">
                <a:ea typeface="+mn-lt"/>
                <a:cs typeface="+mn-lt"/>
              </a:rPr>
              <a:t>•</a:t>
            </a:r>
            <a:r>
              <a:rPr lang="en-US" dirty="0" err="1">
                <a:ea typeface="+mn-lt"/>
                <a:cs typeface="+mn-lt"/>
              </a:rPr>
              <a:t>Paratoi</a:t>
            </a:r>
            <a:r>
              <a:rPr lang="en-US" dirty="0">
                <a:ea typeface="+mn-lt"/>
                <a:cs typeface="+mn-lt"/>
              </a:rPr>
              <a:t> </a:t>
            </a:r>
            <a:r>
              <a:rPr lang="en-US" dirty="0" err="1">
                <a:ea typeface="+mn-lt"/>
                <a:cs typeface="+mn-lt"/>
              </a:rPr>
              <a:t>ar</a:t>
            </a:r>
            <a:r>
              <a:rPr lang="en-US" dirty="0">
                <a:ea typeface="+mn-lt"/>
                <a:cs typeface="+mn-lt"/>
              </a:rPr>
              <a:t> </a:t>
            </a:r>
            <a:r>
              <a:rPr lang="en-US" dirty="0" err="1">
                <a:ea typeface="+mn-lt"/>
                <a:cs typeface="+mn-lt"/>
              </a:rPr>
              <a:t>gyfer</a:t>
            </a:r>
            <a:r>
              <a:rPr lang="en-US" dirty="0">
                <a:ea typeface="+mn-lt"/>
                <a:cs typeface="+mn-lt"/>
              </a:rPr>
              <a:t> </a:t>
            </a:r>
            <a:r>
              <a:rPr lang="en-US" dirty="0" err="1">
                <a:ea typeface="+mn-lt"/>
                <a:cs typeface="+mn-lt"/>
              </a:rPr>
              <a:t>bywyd</a:t>
            </a:r>
            <a:r>
              <a:rPr lang="en-US" dirty="0">
                <a:ea typeface="+mn-lt"/>
                <a:cs typeface="+mn-lt"/>
              </a:rPr>
              <a:t> go </a:t>
            </a:r>
            <a:r>
              <a:rPr lang="en-US" dirty="0" err="1">
                <a:ea typeface="+mn-lt"/>
                <a:cs typeface="+mn-lt"/>
              </a:rPr>
              <a:t>iawn</a:t>
            </a:r>
            <a:r>
              <a:rPr lang="en-US" dirty="0">
                <a:ea typeface="+mn-lt"/>
                <a:cs typeface="+mn-lt"/>
              </a:rPr>
              <a:t> -</a:t>
            </a:r>
            <a:r>
              <a:rPr lang="en-US" dirty="0">
                <a:solidFill>
                  <a:srgbClr val="FFFF00"/>
                </a:solidFill>
                <a:ea typeface="+mn-lt"/>
                <a:cs typeface="+mn-lt"/>
              </a:rPr>
              <a:t>  Being prepared for the outside world – Real life situations. </a:t>
            </a:r>
            <a:endParaRPr lang="en-US">
              <a:solidFill>
                <a:srgbClr val="FFFF00"/>
              </a:solidFill>
              <a:cs typeface="Arial"/>
            </a:endParaRPr>
          </a:p>
          <a:p>
            <a:pPr marL="344170" indent="-344170"/>
            <a:r>
              <a:rPr lang="en-US" dirty="0">
                <a:ea typeface="+mn-lt"/>
                <a:cs typeface="+mn-lt"/>
              </a:rPr>
              <a:t>•Mae </a:t>
            </a:r>
            <a:r>
              <a:rPr lang="en-US" dirty="0" err="1">
                <a:ea typeface="+mn-lt"/>
                <a:cs typeface="+mn-lt"/>
              </a:rPr>
              <a:t>Mathemateg</a:t>
            </a:r>
            <a:r>
              <a:rPr lang="en-US" dirty="0">
                <a:ea typeface="+mn-lt"/>
                <a:cs typeface="+mn-lt"/>
              </a:rPr>
              <a:t> </a:t>
            </a:r>
            <a:r>
              <a:rPr lang="en-US" dirty="0" err="1">
                <a:ea typeface="+mn-lt"/>
                <a:cs typeface="+mn-lt"/>
              </a:rPr>
              <a:t>ym</a:t>
            </a:r>
            <a:r>
              <a:rPr lang="en-US" dirty="0">
                <a:ea typeface="+mn-lt"/>
                <a:cs typeface="+mn-lt"/>
              </a:rPr>
              <a:t> </a:t>
            </a:r>
            <a:r>
              <a:rPr lang="en-US" dirty="0" err="1">
                <a:ea typeface="+mn-lt"/>
                <a:cs typeface="+mn-lt"/>
              </a:rPr>
              <a:t>mhob</a:t>
            </a:r>
            <a:r>
              <a:rPr lang="en-US" dirty="0">
                <a:ea typeface="+mn-lt"/>
                <a:cs typeface="+mn-lt"/>
              </a:rPr>
              <a:t> man! - </a:t>
            </a:r>
            <a:r>
              <a:rPr lang="en-US" dirty="0">
                <a:solidFill>
                  <a:srgbClr val="FFFFFF"/>
                </a:solidFill>
                <a:ea typeface="+mn-lt"/>
                <a:cs typeface="+mn-lt"/>
              </a:rPr>
              <a:t> </a:t>
            </a:r>
            <a:r>
              <a:rPr lang="en-US" dirty="0" err="1">
                <a:solidFill>
                  <a:srgbClr val="FFFF00"/>
                </a:solidFill>
                <a:ea typeface="+mn-lt"/>
                <a:cs typeface="+mn-lt"/>
              </a:rPr>
              <a:t>Maths</a:t>
            </a:r>
            <a:r>
              <a:rPr lang="en-US" dirty="0">
                <a:solidFill>
                  <a:srgbClr val="FFFF00"/>
                </a:solidFill>
                <a:ea typeface="+mn-lt"/>
                <a:cs typeface="+mn-lt"/>
              </a:rPr>
              <a:t> is everywhere!</a:t>
            </a:r>
            <a:endParaRPr lang="en-US" dirty="0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en-US">
              <a:cs typeface="Arial" panose="020B0604020202020204"/>
            </a:endParaRPr>
          </a:p>
          <a:p>
            <a:pPr marL="344170" indent="-344170"/>
            <a:endParaRPr lang="en-US" dirty="0">
              <a:cs typeface="Arial"/>
            </a:endParaRPr>
          </a:p>
        </p:txBody>
      </p:sp>
      <p:pic>
        <p:nvPicPr>
          <p:cNvPr id="4" name="Picture 4" descr="Text, whiteboard&#10;&#10;Description automatically generated">
            <a:extLst>
              <a:ext uri="{FF2B5EF4-FFF2-40B4-BE49-F238E27FC236}">
                <a16:creationId xmlns:a16="http://schemas.microsoft.com/office/drawing/2014/main" id="{A10F9E79-E83B-2631-DFB0-1E145D86EC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979" y="3288926"/>
            <a:ext cx="1685925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7478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9C2F43-285A-F2A3-ABC2-043CC4CD76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0178" y="243612"/>
            <a:ext cx="7958331" cy="1077229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err="1">
                <a:cs typeface="Arial"/>
              </a:rPr>
              <a:t>Datganiadau</a:t>
            </a:r>
            <a:r>
              <a:rPr lang="en-US" dirty="0">
                <a:cs typeface="Arial"/>
              </a:rPr>
              <a:t> </a:t>
            </a:r>
            <a:r>
              <a:rPr lang="en-US" dirty="0" err="1">
                <a:cs typeface="Arial"/>
              </a:rPr>
              <a:t>o'r</a:t>
            </a:r>
            <a:r>
              <a:rPr lang="en-US" dirty="0">
                <a:cs typeface="Arial"/>
              </a:rPr>
              <a:t> </a:t>
            </a:r>
            <a:r>
              <a:rPr lang="en-US" dirty="0" err="1">
                <a:cs typeface="Arial"/>
              </a:rPr>
              <a:t>hyn</a:t>
            </a:r>
            <a:r>
              <a:rPr lang="en-US" dirty="0">
                <a:cs typeface="Arial"/>
              </a:rPr>
              <a:t> </a:t>
            </a:r>
            <a:r>
              <a:rPr lang="en-US" dirty="0" err="1">
                <a:cs typeface="Arial"/>
              </a:rPr>
              <a:t>sy'n</a:t>
            </a:r>
            <a:r>
              <a:rPr lang="en-US" dirty="0">
                <a:cs typeface="Arial"/>
              </a:rPr>
              <a:t> </a:t>
            </a:r>
            <a:r>
              <a:rPr lang="en-US" dirty="0" err="1">
                <a:cs typeface="Arial"/>
              </a:rPr>
              <a:t>bwysig</a:t>
            </a:r>
            <a:r>
              <a:rPr lang="en-US" dirty="0">
                <a:cs typeface="Arial"/>
              </a:rPr>
              <a:t> </a:t>
            </a:r>
            <a:r>
              <a:rPr lang="en-US" dirty="0" err="1">
                <a:cs typeface="Arial"/>
              </a:rPr>
              <a:t>ym</a:t>
            </a:r>
            <a:r>
              <a:rPr lang="en-US" dirty="0">
                <a:cs typeface="Arial"/>
              </a:rPr>
              <a:t> </a:t>
            </a:r>
            <a:r>
              <a:rPr lang="en-US" dirty="0" err="1">
                <a:cs typeface="Arial"/>
              </a:rPr>
              <a:t>Mathemateg</a:t>
            </a:r>
            <a:r>
              <a:rPr lang="en-US" dirty="0">
                <a:cs typeface="Arial"/>
              </a:rPr>
              <a:t> a </a:t>
            </a:r>
            <a:r>
              <a:rPr lang="en-US" dirty="0" err="1">
                <a:cs typeface="Arial"/>
              </a:rPr>
              <a:t>Rhifedd</a:t>
            </a:r>
            <a:r>
              <a:rPr lang="en-US" dirty="0">
                <a:cs typeface="Arial"/>
              </a:rPr>
              <a:t>.....</a:t>
            </a:r>
            <a:br>
              <a:rPr lang="en-US" dirty="0">
                <a:cs typeface="Arial"/>
              </a:rPr>
            </a:br>
            <a:br>
              <a:rPr lang="en-US" dirty="0">
                <a:cs typeface="Arial"/>
              </a:rPr>
            </a:br>
            <a:r>
              <a:rPr lang="en-US" dirty="0">
                <a:solidFill>
                  <a:srgbClr val="FFFF00"/>
                </a:solidFill>
                <a:cs typeface="Arial"/>
              </a:rPr>
              <a:t>The what matters statements in Mathematics and Numeracy....</a:t>
            </a:r>
            <a:r>
              <a:rPr lang="en-US" dirty="0">
                <a:cs typeface="Arial"/>
              </a:rPr>
              <a:t>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4E8B54-9563-FDBA-9255-BB824986F1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7229" y="2879968"/>
            <a:ext cx="9254688" cy="4214198"/>
          </a:xfrm>
        </p:spPr>
        <p:txBody>
          <a:bodyPr>
            <a:normAutofit fontScale="77500" lnSpcReduction="20000"/>
          </a:bodyPr>
          <a:lstStyle/>
          <a:p>
            <a:pPr marL="344170" indent="-344170"/>
            <a:r>
              <a:rPr lang="en-US" b="1" dirty="0" err="1"/>
              <a:t>Defnyddir</a:t>
            </a:r>
            <a:r>
              <a:rPr lang="en-US" b="1" dirty="0"/>
              <a:t> y system </a:t>
            </a:r>
            <a:r>
              <a:rPr lang="en-US" b="1" dirty="0" err="1"/>
              <a:t>rif</a:t>
            </a:r>
            <a:r>
              <a:rPr lang="en-US" b="1" dirty="0"/>
              <a:t> </a:t>
            </a:r>
            <a:r>
              <a:rPr lang="en-US" b="1" dirty="0" err="1"/>
              <a:t>i</a:t>
            </a:r>
            <a:r>
              <a:rPr lang="en-US" b="1" dirty="0"/>
              <a:t> </a:t>
            </a:r>
            <a:r>
              <a:rPr lang="en-US" b="1" dirty="0" err="1"/>
              <a:t>gynrychioli</a:t>
            </a:r>
            <a:r>
              <a:rPr lang="en-US" b="1" dirty="0"/>
              <a:t> a </a:t>
            </a:r>
            <a:r>
              <a:rPr lang="en-US" b="1" dirty="0" err="1"/>
              <a:t>chymharu'r</a:t>
            </a:r>
            <a:r>
              <a:rPr lang="en-US" b="1" dirty="0"/>
              <a:t> </a:t>
            </a:r>
            <a:r>
              <a:rPr lang="en-US" b="1" dirty="0" err="1"/>
              <a:t>perthnasoedd</a:t>
            </a:r>
            <a:r>
              <a:rPr lang="en-US" b="1" dirty="0"/>
              <a:t> </a:t>
            </a:r>
            <a:r>
              <a:rPr lang="en-US" b="1" dirty="0" err="1"/>
              <a:t>rhwng</a:t>
            </a:r>
            <a:r>
              <a:rPr lang="en-US" b="1" dirty="0"/>
              <a:t> </a:t>
            </a:r>
            <a:r>
              <a:rPr lang="en-US" b="1" dirty="0" err="1"/>
              <a:t>rhifau</a:t>
            </a:r>
            <a:r>
              <a:rPr lang="en-US" b="1" dirty="0"/>
              <a:t> a </a:t>
            </a:r>
            <a:r>
              <a:rPr lang="en-US" b="1" dirty="0" err="1"/>
              <a:t>meintiau</a:t>
            </a:r>
            <a:r>
              <a:rPr lang="en-US" b="1" dirty="0"/>
              <a:t>. </a:t>
            </a:r>
            <a:r>
              <a:rPr lang="en-US" dirty="0">
                <a:solidFill>
                  <a:srgbClr val="FFFF00"/>
                </a:solidFill>
                <a:ea typeface="+mn-lt"/>
                <a:cs typeface="+mn-lt"/>
              </a:rPr>
              <a:t>The number system is used to represent and compare relationships between numbers and quantities.</a:t>
            </a:r>
            <a:endParaRPr lang="en-US" dirty="0">
              <a:solidFill>
                <a:srgbClr val="FFFF00"/>
              </a:solidFill>
              <a:cs typeface="Arial" panose="020B0604020202020204"/>
            </a:endParaRPr>
          </a:p>
          <a:p>
            <a:pPr marL="344170" indent="-344170"/>
            <a:r>
              <a:rPr lang="en-US" b="1" dirty="0"/>
              <a:t>Mae algebra </a:t>
            </a:r>
            <a:r>
              <a:rPr lang="en-US" b="1" dirty="0" err="1"/>
              <a:t>yn</a:t>
            </a:r>
            <a:r>
              <a:rPr lang="en-US" b="1" dirty="0"/>
              <a:t> </a:t>
            </a:r>
            <a:r>
              <a:rPr lang="en-US" b="1" dirty="0" err="1"/>
              <a:t>defnyddio</a:t>
            </a:r>
            <a:r>
              <a:rPr lang="en-US" b="1" dirty="0"/>
              <a:t> </a:t>
            </a:r>
            <a:r>
              <a:rPr lang="en-US" b="1" dirty="0" err="1"/>
              <a:t>systemau</a:t>
            </a:r>
            <a:r>
              <a:rPr lang="en-US" b="1" dirty="0"/>
              <a:t> </a:t>
            </a:r>
            <a:r>
              <a:rPr lang="en-US" b="1" dirty="0" err="1"/>
              <a:t>symbolau</a:t>
            </a:r>
            <a:r>
              <a:rPr lang="en-US" b="1" dirty="0"/>
              <a:t> </a:t>
            </a:r>
            <a:r>
              <a:rPr lang="en-US" b="1" dirty="0" err="1"/>
              <a:t>i</a:t>
            </a:r>
            <a:r>
              <a:rPr lang="en-US" b="1" dirty="0"/>
              <a:t> </a:t>
            </a:r>
            <a:r>
              <a:rPr lang="en-US" b="1" dirty="0" err="1"/>
              <a:t>fynegi</a:t>
            </a:r>
            <a:r>
              <a:rPr lang="en-US" b="1" dirty="0"/>
              <a:t> </a:t>
            </a:r>
            <a:r>
              <a:rPr lang="en-US" b="1" dirty="0" err="1"/>
              <a:t>strwythur</a:t>
            </a:r>
            <a:r>
              <a:rPr lang="en-US" b="1" dirty="0"/>
              <a:t> </a:t>
            </a:r>
            <a:r>
              <a:rPr lang="en-US" b="1" dirty="0" err="1"/>
              <a:t>perthnasoedd</a:t>
            </a:r>
            <a:r>
              <a:rPr lang="en-US" b="1" dirty="0"/>
              <a:t> </a:t>
            </a:r>
            <a:r>
              <a:rPr lang="en-US" b="1" dirty="0" err="1"/>
              <a:t>mathemategol</a:t>
            </a:r>
            <a:r>
              <a:rPr lang="en-US" b="1" dirty="0"/>
              <a:t>. </a:t>
            </a:r>
            <a:r>
              <a:rPr lang="en-US" dirty="0">
                <a:solidFill>
                  <a:srgbClr val="FFFF00"/>
                </a:solidFill>
                <a:ea typeface="+mn-lt"/>
                <a:cs typeface="+mn-lt"/>
              </a:rPr>
              <a:t>Algebra uses symbol systems to express the structures of relationships between numbers, quantities and relations.</a:t>
            </a:r>
            <a:endParaRPr lang="en-US" dirty="0">
              <a:solidFill>
                <a:srgbClr val="FFFF00"/>
              </a:solidFill>
              <a:cs typeface="Arial"/>
            </a:endParaRPr>
          </a:p>
          <a:p>
            <a:pPr marL="344170" indent="-344170"/>
            <a:r>
              <a:rPr lang="en-US" b="1" dirty="0"/>
              <a:t>Mae </a:t>
            </a:r>
            <a:r>
              <a:rPr lang="en-US" b="1" dirty="0" err="1"/>
              <a:t>geometreg</a:t>
            </a:r>
            <a:r>
              <a:rPr lang="en-US" b="1" dirty="0"/>
              <a:t> </a:t>
            </a:r>
            <a:r>
              <a:rPr lang="en-US" b="1" dirty="0" err="1"/>
              <a:t>yn</a:t>
            </a:r>
            <a:r>
              <a:rPr lang="en-US" b="1" dirty="0"/>
              <a:t> </a:t>
            </a:r>
            <a:r>
              <a:rPr lang="en-US" b="1" dirty="0" err="1"/>
              <a:t>canolbwyntio</a:t>
            </a:r>
            <a:r>
              <a:rPr lang="en-US" b="1" dirty="0"/>
              <a:t> </a:t>
            </a:r>
            <a:r>
              <a:rPr lang="en-US" b="1" dirty="0" err="1"/>
              <a:t>ar</a:t>
            </a:r>
            <a:r>
              <a:rPr lang="en-US" b="1" dirty="0"/>
              <a:t> </a:t>
            </a:r>
            <a:r>
              <a:rPr lang="en-US" b="1" dirty="0" err="1"/>
              <a:t>berthnasoedd</a:t>
            </a:r>
            <a:r>
              <a:rPr lang="en-US" b="1" dirty="0"/>
              <a:t> </a:t>
            </a:r>
            <a:r>
              <a:rPr lang="en-US" b="1" dirty="0" err="1"/>
              <a:t>sy'n</a:t>
            </a:r>
            <a:r>
              <a:rPr lang="en-US" b="1" dirty="0"/>
              <a:t> </a:t>
            </a:r>
            <a:r>
              <a:rPr lang="en-US" b="1" dirty="0" err="1"/>
              <a:t>ymwneud</a:t>
            </a:r>
            <a:r>
              <a:rPr lang="en-US" b="1" dirty="0"/>
              <a:t> â </a:t>
            </a:r>
            <a:r>
              <a:rPr lang="en-US" b="1" dirty="0" err="1"/>
              <a:t>siâp</a:t>
            </a:r>
            <a:r>
              <a:rPr lang="en-US" b="1" dirty="0"/>
              <a:t>, </a:t>
            </a:r>
            <a:r>
              <a:rPr lang="en-US" b="1" dirty="0" err="1"/>
              <a:t>gofod</a:t>
            </a:r>
            <a:r>
              <a:rPr lang="en-US" b="1" dirty="0"/>
              <a:t> a </a:t>
            </a:r>
            <a:r>
              <a:rPr lang="en-US" b="1" dirty="0" err="1"/>
              <a:t>safle</a:t>
            </a:r>
            <a:r>
              <a:rPr lang="en-US" b="1" dirty="0"/>
              <a:t>, ac </a:t>
            </a:r>
            <a:r>
              <a:rPr lang="en-US" b="1" dirty="0" err="1"/>
              <a:t>mae</a:t>
            </a:r>
            <a:r>
              <a:rPr lang="en-US" b="1" dirty="0"/>
              <a:t> </a:t>
            </a:r>
            <a:r>
              <a:rPr lang="en-US" b="1" dirty="0" err="1"/>
              <a:t>mesur</a:t>
            </a:r>
            <a:r>
              <a:rPr lang="en-US" b="1" dirty="0"/>
              <a:t> </a:t>
            </a:r>
            <a:r>
              <a:rPr lang="en-US" b="1" dirty="0" err="1"/>
              <a:t>yn</a:t>
            </a:r>
            <a:r>
              <a:rPr lang="en-US" b="1" dirty="0"/>
              <a:t> </a:t>
            </a:r>
            <a:r>
              <a:rPr lang="en-US" b="1" dirty="0" err="1"/>
              <a:t>canolbwyntio</a:t>
            </a:r>
            <a:r>
              <a:rPr lang="en-US" b="1" dirty="0"/>
              <a:t> </a:t>
            </a:r>
            <a:r>
              <a:rPr lang="en-US" b="1" dirty="0" err="1"/>
              <a:t>ar</a:t>
            </a:r>
            <a:r>
              <a:rPr lang="en-US" b="1" dirty="0"/>
              <a:t> </a:t>
            </a:r>
            <a:r>
              <a:rPr lang="en-US" b="1" dirty="0" err="1"/>
              <a:t>feintioli</a:t>
            </a:r>
            <a:r>
              <a:rPr lang="en-US" b="1" dirty="0"/>
              <a:t> </a:t>
            </a:r>
            <a:r>
              <a:rPr lang="en-US" b="1" dirty="0" err="1"/>
              <a:t>ffenomena</a:t>
            </a:r>
            <a:r>
              <a:rPr lang="en-US" b="1" dirty="0"/>
              <a:t> </a:t>
            </a:r>
            <a:r>
              <a:rPr lang="en-US" b="1" dirty="0" err="1"/>
              <a:t>yn</a:t>
            </a:r>
            <a:r>
              <a:rPr lang="en-US" b="1" dirty="0"/>
              <a:t> y </a:t>
            </a:r>
            <a:r>
              <a:rPr lang="en-US" b="1" dirty="0" err="1"/>
              <a:t>byd</a:t>
            </a:r>
            <a:r>
              <a:rPr lang="en-US" b="1" dirty="0"/>
              <a:t> </a:t>
            </a:r>
            <a:r>
              <a:rPr lang="en-US" b="1" dirty="0" err="1"/>
              <a:t>ffisegol</a:t>
            </a:r>
            <a:r>
              <a:rPr lang="en-US" b="1" dirty="0"/>
              <a:t>. </a:t>
            </a:r>
            <a:r>
              <a:rPr lang="en-US" dirty="0">
                <a:solidFill>
                  <a:srgbClr val="FFFF00"/>
                </a:solidFill>
                <a:ea typeface="+mn-lt"/>
                <a:cs typeface="+mn-lt"/>
              </a:rPr>
              <a:t>Geometry focuses on relationships involving properties of shape, space and position, and measurement focuses on quantifying phenomena in the physical world.</a:t>
            </a:r>
            <a:endParaRPr lang="en-US" dirty="0">
              <a:solidFill>
                <a:srgbClr val="FFFF00"/>
              </a:solidFill>
              <a:cs typeface="Arial"/>
            </a:endParaRPr>
          </a:p>
          <a:p>
            <a:pPr marL="344170" indent="-344170"/>
            <a:r>
              <a:rPr lang="en-US" b="1" dirty="0"/>
              <a:t>Mae </a:t>
            </a:r>
            <a:r>
              <a:rPr lang="en-US" b="1" dirty="0" err="1"/>
              <a:t>ystadegau</a:t>
            </a:r>
            <a:r>
              <a:rPr lang="en-US" b="1" dirty="0"/>
              <a:t> </a:t>
            </a:r>
            <a:r>
              <a:rPr lang="en-US" b="1" dirty="0" err="1"/>
              <a:t>yn</a:t>
            </a:r>
            <a:r>
              <a:rPr lang="en-US" b="1" dirty="0"/>
              <a:t> </a:t>
            </a:r>
            <a:r>
              <a:rPr lang="en-US" b="1" dirty="0" err="1"/>
              <a:t>cynrychioli</a:t>
            </a:r>
            <a:r>
              <a:rPr lang="en-US" b="1" dirty="0"/>
              <a:t> data, </a:t>
            </a:r>
            <a:r>
              <a:rPr lang="en-US" b="1" dirty="0" err="1"/>
              <a:t>mae</a:t>
            </a:r>
            <a:r>
              <a:rPr lang="en-US" b="1" dirty="0"/>
              <a:t> </a:t>
            </a:r>
            <a:r>
              <a:rPr lang="en-US" b="1" dirty="0" err="1"/>
              <a:t>tebygolrwydd</a:t>
            </a:r>
            <a:r>
              <a:rPr lang="en-US" b="1" dirty="0"/>
              <a:t> </a:t>
            </a:r>
            <a:r>
              <a:rPr lang="en-US" b="1" dirty="0" err="1"/>
              <a:t>yn</a:t>
            </a:r>
            <a:r>
              <a:rPr lang="en-US" b="1" dirty="0"/>
              <a:t> </a:t>
            </a:r>
            <a:r>
              <a:rPr lang="en-US" b="1" dirty="0" err="1"/>
              <a:t>modelu</a:t>
            </a:r>
            <a:r>
              <a:rPr lang="en-US" b="1" dirty="0"/>
              <a:t> </a:t>
            </a:r>
            <a:r>
              <a:rPr lang="en-US" b="1" dirty="0" err="1"/>
              <a:t>siawns</a:t>
            </a:r>
            <a:r>
              <a:rPr lang="en-US" b="1" dirty="0"/>
              <a:t>, ac </a:t>
            </a:r>
            <a:r>
              <a:rPr lang="en-US" b="1" dirty="0" err="1"/>
              <a:t>mae’r</a:t>
            </a:r>
            <a:r>
              <a:rPr lang="en-US" b="1" dirty="0"/>
              <a:t> </a:t>
            </a:r>
            <a:r>
              <a:rPr lang="en-US" b="1" dirty="0" err="1"/>
              <a:t>ddau</a:t>
            </a:r>
            <a:r>
              <a:rPr lang="en-US" b="1" dirty="0"/>
              <a:t> </a:t>
            </a:r>
            <a:r>
              <a:rPr lang="en-US" b="1" dirty="0" err="1"/>
              <a:t>yn</a:t>
            </a:r>
            <a:r>
              <a:rPr lang="en-US" b="1" dirty="0"/>
              <a:t> </a:t>
            </a:r>
            <a:r>
              <a:rPr lang="en-US" b="1" dirty="0" err="1"/>
              <a:t>cefnogi</a:t>
            </a:r>
            <a:r>
              <a:rPr lang="en-US" b="1" dirty="0"/>
              <a:t> </a:t>
            </a:r>
            <a:r>
              <a:rPr lang="en-US" b="1" dirty="0" err="1"/>
              <a:t>casgliadau</a:t>
            </a:r>
            <a:r>
              <a:rPr lang="en-US" b="1" dirty="0"/>
              <a:t> a </a:t>
            </a:r>
            <a:r>
              <a:rPr lang="en-US" b="1" dirty="0" err="1"/>
              <a:t>phenderfyniadau</a:t>
            </a:r>
            <a:r>
              <a:rPr lang="en-US" b="1" dirty="0"/>
              <a:t> </a:t>
            </a:r>
            <a:r>
              <a:rPr lang="en-US" b="1" dirty="0" err="1"/>
              <a:t>gwybodus</a:t>
            </a:r>
            <a:r>
              <a:rPr lang="en-US" b="1" dirty="0"/>
              <a:t>. </a:t>
            </a:r>
            <a:r>
              <a:rPr lang="en-US" dirty="0">
                <a:solidFill>
                  <a:srgbClr val="FFFF00"/>
                </a:solidFill>
                <a:ea typeface="+mn-lt"/>
                <a:cs typeface="+mn-lt"/>
              </a:rPr>
              <a:t>Statistics represent data, probability models chance, and both support informed inferences and decisions.</a:t>
            </a:r>
            <a:br>
              <a:rPr lang="en-US" dirty="0"/>
            </a:br>
            <a:endParaRPr lang="en-US">
              <a:cs typeface="Arial"/>
            </a:endParaRPr>
          </a:p>
          <a:p>
            <a:pPr marL="344170" indent="-344170"/>
            <a:endParaRPr lang="en-US" dirty="0">
              <a:cs typeface="Arial"/>
            </a:endParaRPr>
          </a:p>
        </p:txBody>
      </p:sp>
      <p:pic>
        <p:nvPicPr>
          <p:cNvPr id="4" name="Picture 4" descr="Icon&#10;&#10;Description automatically generated">
            <a:extLst>
              <a:ext uri="{FF2B5EF4-FFF2-40B4-BE49-F238E27FC236}">
                <a16:creationId xmlns:a16="http://schemas.microsoft.com/office/drawing/2014/main" id="{E22BA296-FF0D-A61B-0533-F145FED61B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8770" y="1096046"/>
            <a:ext cx="1566583" cy="1566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6643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Llun 4">
            <a:extLst>
              <a:ext uri="{FF2B5EF4-FFF2-40B4-BE49-F238E27FC236}">
                <a16:creationId xmlns:a16="http://schemas.microsoft.com/office/drawing/2014/main" id="{C9232265-97A5-6466-7060-4EECE6C9C9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188764" y="4807069"/>
            <a:ext cx="1777103" cy="1760990"/>
          </a:xfrm>
        </p:spPr>
      </p:pic>
      <p:pic>
        <p:nvPicPr>
          <p:cNvPr id="3" name="Llun 4" descr="Llun yn cynnwys testun, person, sgrin lun&#10;&#10;Wedi cynhyrchu’r disgrifiad yn awtomatig">
            <a:extLst>
              <a:ext uri="{FF2B5EF4-FFF2-40B4-BE49-F238E27FC236}">
                <a16:creationId xmlns:a16="http://schemas.microsoft.com/office/drawing/2014/main" id="{CE053E01-F7D2-20A3-ED50-F6C4D6D1CBC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596" r="13301" b="-201"/>
          <a:stretch/>
        </p:blipFill>
        <p:spPr>
          <a:xfrm>
            <a:off x="1237020" y="1493599"/>
            <a:ext cx="6220489" cy="4250842"/>
          </a:xfrm>
          <a:prstGeom prst="rect">
            <a:avLst/>
          </a:prstGeom>
        </p:spPr>
      </p:pic>
      <p:sp>
        <p:nvSpPr>
          <p:cNvPr id="5" name="Rectangle 2">
            <a:extLst>
              <a:ext uri="{FF2B5EF4-FFF2-40B4-BE49-F238E27FC236}">
                <a16:creationId xmlns:a16="http://schemas.microsoft.com/office/drawing/2014/main" id="{08F54C54-1DE6-390B-C120-24110B21276C}"/>
              </a:ext>
            </a:extLst>
          </p:cNvPr>
          <p:cNvSpPr/>
          <p:nvPr/>
        </p:nvSpPr>
        <p:spPr>
          <a:xfrm>
            <a:off x="7549528" y="1600849"/>
            <a:ext cx="4266979" cy="1569660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 err="1">
                <a:latin typeface="Arial Narrow" panose="020B0606020202030204" pitchFamily="34" charset="0"/>
                <a:ea typeface="American Typewriter" charset="0"/>
                <a:cs typeface="American Typewriter" charset="0"/>
              </a:rPr>
              <a:t>Gwybodaeth</a:t>
            </a:r>
            <a:r>
              <a:rPr lang="en-US" sz="2400" dirty="0">
                <a:latin typeface="Arial Narrow" panose="020B0606020202030204" pitchFamily="34" charset="0"/>
                <a:ea typeface="American Typewriter" charset="0"/>
                <a:cs typeface="American Typewriter" charset="0"/>
              </a:rPr>
              <a:t> </a:t>
            </a:r>
            <a:r>
              <a:rPr lang="en-US" sz="2400" dirty="0" err="1">
                <a:latin typeface="Arial Narrow" panose="020B0606020202030204" pitchFamily="34" charset="0"/>
                <a:ea typeface="American Typewriter" charset="0"/>
                <a:cs typeface="American Typewriter" charset="0"/>
              </a:rPr>
              <a:t>i</a:t>
            </a:r>
            <a:r>
              <a:rPr lang="en-US" sz="2400" dirty="0">
                <a:latin typeface="Arial Narrow" panose="020B0606020202030204" pitchFamily="34" charset="0"/>
                <a:ea typeface="American Typewriter" charset="0"/>
                <a:cs typeface="American Typewriter" charset="0"/>
              </a:rPr>
              <a:t> </a:t>
            </a:r>
            <a:r>
              <a:rPr lang="en-US" sz="2400" dirty="0" err="1">
                <a:latin typeface="Arial Narrow" panose="020B0606020202030204" pitchFamily="34" charset="0"/>
                <a:ea typeface="American Typewriter" charset="0"/>
                <a:cs typeface="American Typewriter" charset="0"/>
              </a:rPr>
              <a:t>rieni</a:t>
            </a:r>
            <a:r>
              <a:rPr lang="en-US" sz="2400" dirty="0">
                <a:latin typeface="Arial Narrow" panose="020B0606020202030204" pitchFamily="34" charset="0"/>
                <a:ea typeface="American Typewriter" charset="0"/>
                <a:cs typeface="American Typewriter" charset="0"/>
              </a:rPr>
              <a:t> </a:t>
            </a:r>
            <a:r>
              <a:rPr lang="en-US" sz="2400" dirty="0" err="1">
                <a:latin typeface="Arial Narrow" panose="020B0606020202030204" pitchFamily="34" charset="0"/>
                <a:ea typeface="American Typewriter" charset="0"/>
                <a:cs typeface="American Typewriter" charset="0"/>
              </a:rPr>
              <a:t>sy'n</a:t>
            </a:r>
            <a:r>
              <a:rPr lang="en-US" sz="2400" dirty="0">
                <a:latin typeface="Arial Narrow" panose="020B0606020202030204" pitchFamily="34" charset="0"/>
                <a:ea typeface="American Typewriter" charset="0"/>
                <a:cs typeface="American Typewriter" charset="0"/>
              </a:rPr>
              <a:t> </a:t>
            </a:r>
            <a:r>
              <a:rPr lang="en-US" sz="2400" dirty="0" err="1">
                <a:latin typeface="Arial Narrow" panose="020B0606020202030204" pitchFamily="34" charset="0"/>
                <a:ea typeface="American Typewriter" charset="0"/>
                <a:cs typeface="American Typewriter" charset="0"/>
              </a:rPr>
              <a:t>cynnwys</a:t>
            </a:r>
            <a:r>
              <a:rPr lang="en-US" sz="2400" dirty="0">
                <a:latin typeface="Arial Narrow" panose="020B0606020202030204" pitchFamily="34" charset="0"/>
                <a:ea typeface="American Typewriter" charset="0"/>
                <a:cs typeface="American Typewriter" charset="0"/>
              </a:rPr>
              <a:t> </a:t>
            </a:r>
            <a:r>
              <a:rPr lang="en-US" sz="2400" dirty="0" err="1">
                <a:latin typeface="Arial Narrow" panose="020B0606020202030204" pitchFamily="34" charset="0"/>
                <a:ea typeface="American Typewriter" charset="0"/>
                <a:cs typeface="American Typewriter" charset="0"/>
              </a:rPr>
              <a:t>sawl</a:t>
            </a:r>
            <a:r>
              <a:rPr lang="en-US" sz="2400" dirty="0">
                <a:latin typeface="Arial Narrow" panose="020B0606020202030204" pitchFamily="34" charset="0"/>
                <a:ea typeface="American Typewriter" charset="0"/>
                <a:cs typeface="American Typewriter" charset="0"/>
              </a:rPr>
              <a:t> </a:t>
            </a:r>
            <a:r>
              <a:rPr lang="en-US" sz="2400" dirty="0" err="1">
                <a:latin typeface="Arial Narrow" panose="020B0606020202030204" pitchFamily="34" charset="0"/>
                <a:ea typeface="American Typewriter" charset="0"/>
                <a:cs typeface="American Typewriter" charset="0"/>
              </a:rPr>
              <a:t>hyperddolen</a:t>
            </a:r>
            <a:r>
              <a:rPr lang="en-US" sz="2400" dirty="0">
                <a:latin typeface="Arial Narrow" panose="020B0606020202030204" pitchFamily="34" charset="0"/>
                <a:ea typeface="American Typewriter" charset="0"/>
                <a:cs typeface="American Typewriter" charset="0"/>
              </a:rPr>
              <a:t> </a:t>
            </a:r>
            <a:r>
              <a:rPr lang="en-US" sz="2400" dirty="0" err="1">
                <a:latin typeface="Arial Narrow" panose="020B0606020202030204" pitchFamily="34" charset="0"/>
                <a:ea typeface="American Typewriter" charset="0"/>
                <a:cs typeface="American Typewriter" charset="0"/>
              </a:rPr>
              <a:t>i</a:t>
            </a:r>
            <a:r>
              <a:rPr lang="en-US" sz="2400" dirty="0">
                <a:latin typeface="Arial Narrow" panose="020B0606020202030204" pitchFamily="34" charset="0"/>
                <a:ea typeface="American Typewriter" charset="0"/>
                <a:cs typeface="American Typewriter" charset="0"/>
              </a:rPr>
              <a:t> </a:t>
            </a:r>
            <a:r>
              <a:rPr lang="en-US" sz="2400" dirty="0" err="1">
                <a:latin typeface="Arial Narrow" panose="020B0606020202030204" pitchFamily="34" charset="0"/>
                <a:ea typeface="American Typewriter" charset="0"/>
                <a:cs typeface="American Typewriter" charset="0"/>
              </a:rPr>
              <a:t>wefanau</a:t>
            </a:r>
            <a:r>
              <a:rPr lang="en-US" sz="2400" dirty="0">
                <a:latin typeface="Arial Narrow" panose="020B0606020202030204" pitchFamily="34" charset="0"/>
                <a:ea typeface="American Typewriter" charset="0"/>
                <a:cs typeface="American Typewriter" charset="0"/>
              </a:rPr>
              <a:t> </a:t>
            </a:r>
            <a:r>
              <a:rPr lang="en-US" sz="2400" dirty="0" err="1">
                <a:latin typeface="Arial Narrow" panose="020B0606020202030204" pitchFamily="34" charset="0"/>
                <a:ea typeface="American Typewriter" charset="0"/>
                <a:cs typeface="American Typewriter" charset="0"/>
              </a:rPr>
              <a:t>defnyddiol</a:t>
            </a:r>
            <a:r>
              <a:rPr lang="en-US" sz="2400" dirty="0">
                <a:latin typeface="Arial Narrow" panose="020B0606020202030204" pitchFamily="34" charset="0"/>
                <a:ea typeface="American Typewriter" charset="0"/>
                <a:cs typeface="American Typewriter" charset="0"/>
              </a:rPr>
              <a:t> </a:t>
            </a:r>
            <a:r>
              <a:rPr lang="en-US" sz="2400" dirty="0" err="1">
                <a:latin typeface="Arial Narrow" panose="020B0606020202030204" pitchFamily="34" charset="0"/>
                <a:ea typeface="American Typewriter" charset="0"/>
                <a:cs typeface="American Typewriter" charset="0"/>
              </a:rPr>
              <a:t>ar</a:t>
            </a:r>
            <a:r>
              <a:rPr lang="en-US" sz="2400" dirty="0">
                <a:latin typeface="Arial Narrow" panose="020B0606020202030204" pitchFamily="34" charset="0"/>
                <a:ea typeface="American Typewriter" charset="0"/>
                <a:cs typeface="American Typewriter" charset="0"/>
              </a:rPr>
              <a:t> </a:t>
            </a:r>
            <a:r>
              <a:rPr lang="en-US" sz="2400" dirty="0" err="1">
                <a:latin typeface="Arial Narrow" panose="020B0606020202030204" pitchFamily="34" charset="0"/>
                <a:ea typeface="American Typewriter" charset="0"/>
                <a:cs typeface="American Typewriter" charset="0"/>
              </a:rPr>
              <a:t>gyfer</a:t>
            </a:r>
            <a:r>
              <a:rPr lang="en-US" sz="2400" dirty="0">
                <a:latin typeface="Arial Narrow" panose="020B0606020202030204" pitchFamily="34" charset="0"/>
                <a:ea typeface="American Typewriter" charset="0"/>
                <a:cs typeface="American Typewriter" charset="0"/>
              </a:rPr>
              <a:t> </a:t>
            </a:r>
            <a:r>
              <a:rPr lang="en-US" sz="2400" dirty="0" err="1">
                <a:latin typeface="Arial Narrow" panose="020B0606020202030204" pitchFamily="34" charset="0"/>
                <a:ea typeface="American Typewriter" charset="0"/>
                <a:cs typeface="American Typewriter" charset="0"/>
              </a:rPr>
              <a:t>cefnogi</a:t>
            </a:r>
            <a:r>
              <a:rPr lang="en-US" sz="2400" dirty="0">
                <a:latin typeface="Arial Narrow" panose="020B0606020202030204" pitchFamily="34" charset="0"/>
                <a:ea typeface="American Typewriter" charset="0"/>
                <a:cs typeface="American Typewriter" charset="0"/>
              </a:rPr>
              <a:t> </a:t>
            </a:r>
            <a:r>
              <a:rPr lang="en-US" sz="2400" dirty="0" err="1">
                <a:latin typeface="Arial Narrow" panose="020B0606020202030204" pitchFamily="34" charset="0"/>
                <a:ea typeface="American Typewriter" charset="0"/>
                <a:cs typeface="American Typewriter" charset="0"/>
              </a:rPr>
              <a:t>dysgwyr</a:t>
            </a:r>
            <a:r>
              <a:rPr lang="en-US" sz="2400" dirty="0">
                <a:latin typeface="Arial Narrow" panose="020B0606020202030204" pitchFamily="34" charset="0"/>
                <a:ea typeface="American Typewriter" charset="0"/>
                <a:cs typeface="American Typewriter" charset="0"/>
              </a:rPr>
              <a:t> </a:t>
            </a:r>
            <a:r>
              <a:rPr lang="en-US" sz="2400" dirty="0" err="1">
                <a:latin typeface="Arial Narrow" panose="020B0606020202030204" pitchFamily="34" charset="0"/>
                <a:ea typeface="American Typewriter" charset="0"/>
                <a:cs typeface="American Typewriter" charset="0"/>
              </a:rPr>
              <a:t>adref</a:t>
            </a:r>
            <a:r>
              <a:rPr lang="en-US" sz="2400" dirty="0">
                <a:latin typeface="Arial Narrow" panose="020B0606020202030204" pitchFamily="34" charset="0"/>
                <a:ea typeface="American Typewriter" charset="0"/>
                <a:cs typeface="American Typewriter" charset="0"/>
              </a:rPr>
              <a:t> .</a:t>
            </a:r>
            <a:endParaRPr lang="en-US" sz="2400" dirty="0">
              <a:latin typeface="Arial Narrow" panose="020B0606020202030204" pitchFamily="34" charset="0"/>
              <a:cs typeface="Arial" panose="020B0604020202020204"/>
            </a:endParaRPr>
          </a:p>
        </p:txBody>
      </p:sp>
      <p:sp>
        <p:nvSpPr>
          <p:cNvPr id="6" name="Right Arrow 5">
            <a:extLst>
              <a:ext uri="{FF2B5EF4-FFF2-40B4-BE49-F238E27FC236}">
                <a16:creationId xmlns:a16="http://schemas.microsoft.com/office/drawing/2014/main" id="{CC2617F9-3D5D-2817-66BF-1A53D9181820}"/>
              </a:ext>
            </a:extLst>
          </p:cNvPr>
          <p:cNvSpPr/>
          <p:nvPr/>
        </p:nvSpPr>
        <p:spPr>
          <a:xfrm>
            <a:off x="823688" y="5425251"/>
            <a:ext cx="2654506" cy="433449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2A2E933-3200-D159-94B1-C4B42D18BE9E}"/>
              </a:ext>
            </a:extLst>
          </p:cNvPr>
          <p:cNvSpPr txBox="1"/>
          <p:nvPr/>
        </p:nvSpPr>
        <p:spPr>
          <a:xfrm>
            <a:off x="7452357" y="3495690"/>
            <a:ext cx="12322107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FFFF00"/>
                </a:solidFill>
                <a:latin typeface="Arial Narrow" panose="020B0606020202030204" pitchFamily="34" charset="0"/>
                <a:ea typeface="American Typewriter" charset="0"/>
                <a:cs typeface="American Typewriter" charset="0"/>
              </a:rPr>
              <a:t>Information for parents including</a:t>
            </a:r>
            <a:endParaRPr lang="en-US" sz="2400" dirty="0">
              <a:solidFill>
                <a:srgbClr val="FFFFFF"/>
              </a:solidFill>
              <a:latin typeface="Arial Narrow" panose="020B0606020202030204" pitchFamily="34" charset="0"/>
              <a:ea typeface="American Typewriter" charset="0"/>
              <a:cs typeface="Arial" panose="020B0604020202020204"/>
            </a:endParaRPr>
          </a:p>
          <a:p>
            <a:r>
              <a:rPr lang="en-US" sz="2400" dirty="0">
                <a:solidFill>
                  <a:srgbClr val="FFFF00"/>
                </a:solidFill>
                <a:latin typeface="Arial Narrow" panose="020B0606020202030204" pitchFamily="34" charset="0"/>
                <a:ea typeface="American Typewriter" charset="0"/>
                <a:cs typeface="American Typewriter" charset="0"/>
              </a:rPr>
              <a:t> links to useful websites to support </a:t>
            </a:r>
            <a:endParaRPr lang="en-US" sz="2400" dirty="0">
              <a:solidFill>
                <a:srgbClr val="FFFFFF"/>
              </a:solidFill>
              <a:latin typeface="Arial Narrow" panose="020B0606020202030204" pitchFamily="34" charset="0"/>
              <a:ea typeface="American Typewriter" charset="0"/>
              <a:cs typeface="Arial"/>
            </a:endParaRPr>
          </a:p>
          <a:p>
            <a:r>
              <a:rPr lang="en-US" sz="2400" dirty="0">
                <a:solidFill>
                  <a:srgbClr val="FFFF00"/>
                </a:solidFill>
                <a:latin typeface="Arial Narrow" panose="020B0606020202030204" pitchFamily="34" charset="0"/>
                <a:ea typeface="American Typewriter" charset="0"/>
                <a:cs typeface="American Typewriter" charset="0"/>
              </a:rPr>
              <a:t>pupils at home.</a:t>
            </a:r>
            <a:endParaRPr lang="en-US" sz="240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E1ED54F-EB78-A84D-71A5-8B04247A08C0}"/>
              </a:ext>
            </a:extLst>
          </p:cNvPr>
          <p:cNvSpPr>
            <a:spLocks noGrp="1"/>
          </p:cNvSpPr>
          <p:nvPr/>
        </p:nvSpPr>
        <p:spPr>
          <a:xfrm>
            <a:off x="403761" y="321167"/>
            <a:ext cx="10770919" cy="107722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0" i="0" kern="1200" cap="none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6000" dirty="0" err="1">
                <a:latin typeface="Arial Narrow"/>
                <a:ea typeface="American Typewriter" charset="0"/>
                <a:cs typeface="American Typewriter" charset="0"/>
              </a:rPr>
              <a:t>Rhifedd</a:t>
            </a:r>
            <a:r>
              <a:rPr lang="en-US" sz="6000" dirty="0">
                <a:latin typeface="Arial Narrow"/>
                <a:ea typeface="American Typewriter" charset="0"/>
                <a:cs typeface="American Typewriter" charset="0"/>
              </a:rPr>
              <a:t>  </a:t>
            </a:r>
            <a:r>
              <a:rPr lang="en-US" sz="6000" dirty="0">
                <a:solidFill>
                  <a:srgbClr val="FFFF00"/>
                </a:solidFill>
                <a:latin typeface="Arial Narrow"/>
                <a:ea typeface="American Typewriter" charset="0"/>
                <a:cs typeface="American Typewriter" charset="0"/>
              </a:rPr>
              <a:t>Numeracy</a:t>
            </a:r>
            <a:endParaRPr lang="en-US" sz="6000" dirty="0">
              <a:solidFill>
                <a:srgbClr val="FFFF00"/>
              </a:solidFill>
              <a:latin typeface="Arial Narrow" panose="020B0606020202030204" pitchFamily="34" charset="0"/>
              <a:ea typeface="American Typewriter" charset="0"/>
              <a:cs typeface="American Typewriter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003650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dison">
  <a:themeElements>
    <a:clrScheme name="Madison">
      <a:dk1>
        <a:sysClr val="windowText" lastClr="000000"/>
      </a:dk1>
      <a:lt1>
        <a:sysClr val="window" lastClr="FFFFFF"/>
      </a:lt1>
      <a:dk2>
        <a:srgbClr val="1F2D29"/>
      </a:dk2>
      <a:lt2>
        <a:srgbClr val="C5FAEB"/>
      </a:lt2>
      <a:accent1>
        <a:srgbClr val="A1D68B"/>
      </a:accent1>
      <a:accent2>
        <a:srgbClr val="5EC795"/>
      </a:accent2>
      <a:accent3>
        <a:srgbClr val="4DADCF"/>
      </a:accent3>
      <a:accent4>
        <a:srgbClr val="CDB756"/>
      </a:accent4>
      <a:accent5>
        <a:srgbClr val="E29C36"/>
      </a:accent5>
      <a:accent6>
        <a:srgbClr val="8EC0C1"/>
      </a:accent6>
      <a:hlink>
        <a:srgbClr val="6D9D9B"/>
      </a:hlink>
      <a:folHlink>
        <a:srgbClr val="6D8583"/>
      </a:folHlink>
    </a:clrScheme>
    <a:fontScheme name="Madison">
      <a:maj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dison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alpha val="88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ison" id="{025CB5FB-2DD3-45EE-B6F0-CC461540EB19}" vid="{6AC10936-2DFC-4054-9ADF-B5E2C5F86190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gfen" ma:contentTypeID="0x01010026447FB9AB95A64896F323F492877573" ma:contentTypeVersion="2" ma:contentTypeDescription="Creu dogfen newydd." ma:contentTypeScope="" ma:versionID="c12d5e0f001239b3e75fdad93ca80d35">
  <xsd:schema xmlns:xsd="http://www.w3.org/2001/XMLSchema" xmlns:xs="http://www.w3.org/2001/XMLSchema" xmlns:p="http://schemas.microsoft.com/office/2006/metadata/properties" xmlns:ns2="fcd057f1-a4a5-4ce3-9e59-235dc008a807" targetNamespace="http://schemas.microsoft.com/office/2006/metadata/properties" ma:root="true" ma:fieldsID="ce3ca9953b815fdb9d93f58195246561" ns2:_="">
    <xsd:import namespace="fcd057f1-a4a5-4ce3-9e59-235dc008a80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cd057f1-a4a5-4ce3-9e59-235dc008a8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Math o Gynnwys"/>
        <xsd:element ref="dc:title" minOccurs="0" maxOccurs="1" ma:index="4" ma:displayName="Teit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9FC8774-68CC-45D2-AC15-A3D0E114712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4B419E5-E50E-45D2-A5BC-C4C49607AFC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cd057f1-a4a5-4ce3-9e59-235dc008a80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E281EB4-49ED-4F59-8B5C-EEF47A4CB711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Madison</Template>
  <TotalTime>176</TotalTime>
  <Words>424</Words>
  <Application>Microsoft Office PowerPoint</Application>
  <PresentationFormat>Sgrin Lydan</PresentationFormat>
  <Paragraphs>28</Paragraphs>
  <Slides>6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Teitlau Sleidiau</vt:lpstr>
      </vt:variant>
      <vt:variant>
        <vt:i4>6</vt:i4>
      </vt:variant>
    </vt:vector>
  </HeadingPairs>
  <TitlesOfParts>
    <vt:vector size="7" baseType="lpstr">
      <vt:lpstr>Madison</vt:lpstr>
      <vt:lpstr> Mathemateg a Rhifedd    Mathematics and Numeracy </vt:lpstr>
      <vt:lpstr>Mathemateg a Rhifedd ym Mhontybrenin   Mathematics and Numeracy at Pontybrenin</vt:lpstr>
      <vt:lpstr>Beth yw'r gwahaniaeth rhwng Mathemateg a Rhifedd?   What's the difference between Mathematics and Numeracy?</vt:lpstr>
      <vt:lpstr>'Dydw i ddim yn gwneud Mathemateg...'  ‘I don’t do Maths...’      </vt:lpstr>
      <vt:lpstr>Datganiadau o'r hyn sy'n bwysig ym Mathemateg a Rhifedd.....  The what matters statements in Mathematics and Numeracy.... </vt:lpstr>
      <vt:lpstr>Cyflwyniad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Cymhwysedd Digidol</dc:title>
  <dc:creator>E Fewings (YGG Pontybrenin)</dc:creator>
  <cp:lastModifiedBy>K Parkhouse (YGG Pontybrenin)</cp:lastModifiedBy>
  <cp:revision>511</cp:revision>
  <dcterms:created xsi:type="dcterms:W3CDTF">2022-11-07T15:53:30Z</dcterms:created>
  <dcterms:modified xsi:type="dcterms:W3CDTF">2022-11-17T13:39:24Z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0x01010026447FB9AB95A64896F323F492877573</vt:lpwstr>
  </property>
</Properties>
</file>