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7559675" cy="10439400"/>
  <p:notesSz cx="6858000" cy="9144000"/>
  <p:embeddedFontLst>
    <p:embeddedFont>
      <p:font typeface="Patrick Hand" pitchFamily="2" charset="77"/>
      <p:regular r:id="rId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288">
          <p15:clr>
            <a:srgbClr val="747775"/>
          </p15:clr>
        </p15:guide>
        <p15:guide id="2" pos="238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AD4752A-1E0E-4ECC-B9BA-998446AF1E53}">
  <a:tblStyle styleId="{CAD4752A-1E0E-4ECC-B9BA-998446AF1E5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705"/>
  </p:normalViewPr>
  <p:slideViewPr>
    <p:cSldViewPr snapToGrid="0">
      <p:cViewPr varScale="1">
        <p:scale>
          <a:sx n="71" d="100"/>
          <a:sy n="71" d="100"/>
        </p:scale>
        <p:origin x="3152" y="176"/>
      </p:cViewPr>
      <p:guideLst>
        <p:guide orient="horz" pos="328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font" Target="fonts/font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187788" y="685800"/>
            <a:ext cx="24831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87575" y="685800"/>
            <a:ext cx="24828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11298"/>
            <a:ext cx="7044600" cy="416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752555"/>
            <a:ext cx="7044600" cy="160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365680"/>
            <a:ext cx="7044600" cy="1708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03288"/>
            <a:ext cx="7044600" cy="116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39232"/>
            <a:ext cx="7044600" cy="69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03288"/>
            <a:ext cx="7044600" cy="116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39232"/>
            <a:ext cx="3306900" cy="69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39232"/>
            <a:ext cx="3306900" cy="69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03288"/>
            <a:ext cx="7044600" cy="116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27727"/>
            <a:ext cx="2321700" cy="1533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20535"/>
            <a:ext cx="2321700" cy="6453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13690"/>
            <a:ext cx="5264700" cy="830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54"/>
            <a:ext cx="3780000" cy="10440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03032"/>
            <a:ext cx="3344400" cy="3008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689531"/>
            <a:ext cx="3344400" cy="25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469689"/>
            <a:ext cx="3172200" cy="750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586994"/>
            <a:ext cx="4959600" cy="122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45153"/>
            <a:ext cx="7044600" cy="3985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398217"/>
            <a:ext cx="7044600" cy="264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03288"/>
            <a:ext cx="7044600" cy="116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39232"/>
            <a:ext cx="7044600" cy="693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2676" y="4672043"/>
            <a:ext cx="3134650" cy="3214445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/>
          <p:nvPr/>
        </p:nvSpPr>
        <p:spPr>
          <a:xfrm>
            <a:off x="65949" y="1691116"/>
            <a:ext cx="2147251" cy="57152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B7B7B7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FF9900"/>
                </a:solidFill>
                <a:latin typeface="Patrick Hand"/>
              </a:rPr>
              <a:t>Ein thema:</a:t>
            </a:r>
          </a:p>
        </p:txBody>
      </p:sp>
      <p:sp>
        <p:nvSpPr>
          <p:cNvPr id="56" name="Google Shape;56;p13"/>
          <p:cNvSpPr/>
          <p:nvPr/>
        </p:nvSpPr>
        <p:spPr>
          <a:xfrm>
            <a:off x="1" y="2518406"/>
            <a:ext cx="2279149" cy="495313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B7B7B7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9900FF"/>
                </a:solidFill>
                <a:latin typeface="Patrick Hand"/>
              </a:rPr>
              <a:t>Our theme:</a:t>
            </a:r>
          </a:p>
        </p:txBody>
      </p:sp>
      <p:sp>
        <p:nvSpPr>
          <p:cNvPr id="57" name="Google Shape;57;p13"/>
          <p:cNvSpPr txBox="1"/>
          <p:nvPr/>
        </p:nvSpPr>
        <p:spPr>
          <a:xfrm>
            <a:off x="2308025" y="1602627"/>
            <a:ext cx="5113200" cy="7485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900" b="1" dirty="0" err="1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rPr>
              <a:t>Ffaith</a:t>
            </a:r>
            <a:r>
              <a:rPr lang="en-GB" sz="2900" b="1" dirty="0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rPr>
              <a:t> </a:t>
            </a:r>
            <a:r>
              <a:rPr lang="en-GB" sz="2900" b="1" dirty="0" err="1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rPr>
              <a:t>i</a:t>
            </a:r>
            <a:r>
              <a:rPr lang="en-GB" sz="2900" b="1" dirty="0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rPr>
              <a:t> </a:t>
            </a:r>
            <a:r>
              <a:rPr lang="en-GB" sz="2900" b="1" dirty="0" err="1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rPr>
              <a:t>ti</a:t>
            </a:r>
            <a:r>
              <a:rPr lang="en-GB" sz="2900" b="1" dirty="0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rPr>
              <a:t>!</a:t>
            </a:r>
            <a:endParaRPr sz="2900" b="1" dirty="0">
              <a:solidFill>
                <a:schemeClr val="dk2"/>
              </a:solidFill>
              <a:latin typeface="Patrick Hand"/>
              <a:ea typeface="Patrick Hand"/>
              <a:cs typeface="Patrick Hand"/>
              <a:sym typeface="Patrick Hand"/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2313425" y="2351125"/>
            <a:ext cx="5113200" cy="7485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900" b="1" dirty="0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rPr>
              <a:t>A fact for you!</a:t>
            </a:r>
            <a:endParaRPr sz="2900" b="1" dirty="0">
              <a:solidFill>
                <a:schemeClr val="dk2"/>
              </a:solidFill>
              <a:latin typeface="Patrick Hand"/>
              <a:ea typeface="Patrick Hand"/>
              <a:cs typeface="Patrick Hand"/>
              <a:sym typeface="Patrick Hand"/>
            </a:endParaRPr>
          </a:p>
        </p:txBody>
      </p:sp>
      <p:graphicFrame>
        <p:nvGraphicFramePr>
          <p:cNvPr id="59" name="Google Shape;59;p13"/>
          <p:cNvGraphicFramePr/>
          <p:nvPr>
            <p:extLst>
              <p:ext uri="{D42A27DB-BD31-4B8C-83A1-F6EECF244321}">
                <p14:modId xmlns:p14="http://schemas.microsoft.com/office/powerpoint/2010/main" val="129905297"/>
              </p:ext>
            </p:extLst>
          </p:nvPr>
        </p:nvGraphicFramePr>
        <p:xfrm>
          <a:off x="177600" y="3526600"/>
          <a:ext cx="2970700" cy="1280130"/>
        </p:xfrm>
        <a:graphic>
          <a:graphicData uri="http://schemas.openxmlformats.org/drawingml/2006/table">
            <a:tbl>
              <a:tblPr>
                <a:noFill/>
                <a:tableStyleId>{CAD4752A-1E0E-4ECC-B9BA-998446AF1E53}</a:tableStyleId>
              </a:tblPr>
              <a:tblGrid>
                <a:gridCol w="1485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5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167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Cymraeg: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Ffeithiol</a:t>
                      </a:r>
                      <a:endParaRPr lang="en-GB"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Ffuglen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Saesneg</a:t>
                      </a: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Fact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Fiction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0" name="Google Shape;60;p13"/>
          <p:cNvGraphicFramePr/>
          <p:nvPr>
            <p:extLst>
              <p:ext uri="{D42A27DB-BD31-4B8C-83A1-F6EECF244321}">
                <p14:modId xmlns:p14="http://schemas.microsoft.com/office/powerpoint/2010/main" val="2138513844"/>
              </p:ext>
            </p:extLst>
          </p:nvPr>
        </p:nvGraphicFramePr>
        <p:xfrm>
          <a:off x="4328392" y="9072282"/>
          <a:ext cx="2970700" cy="1116775"/>
        </p:xfrm>
        <a:graphic>
          <a:graphicData uri="http://schemas.openxmlformats.org/drawingml/2006/table">
            <a:tbl>
              <a:tblPr>
                <a:noFill/>
                <a:tableStyleId>{CAD4752A-1E0E-4ECC-B9BA-998446AF1E53}</a:tableStyleId>
              </a:tblPr>
              <a:tblGrid>
                <a:gridCol w="1485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5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167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Cymraeg: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Llyfrgell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Saesneg</a:t>
                      </a: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Library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1" name="Google Shape;61;p13"/>
          <p:cNvGraphicFramePr/>
          <p:nvPr>
            <p:extLst>
              <p:ext uri="{D42A27DB-BD31-4B8C-83A1-F6EECF244321}">
                <p14:modId xmlns:p14="http://schemas.microsoft.com/office/powerpoint/2010/main" val="3522985122"/>
              </p:ext>
            </p:extLst>
          </p:nvPr>
        </p:nvGraphicFramePr>
        <p:xfrm>
          <a:off x="3646200" y="3325885"/>
          <a:ext cx="3743976" cy="1645890"/>
        </p:xfrm>
        <a:graphic>
          <a:graphicData uri="http://schemas.openxmlformats.org/drawingml/2006/table">
            <a:tbl>
              <a:tblPr>
                <a:noFill/>
                <a:tableStyleId>{CAD4752A-1E0E-4ECC-B9BA-998446AF1E53}</a:tableStyleId>
              </a:tblPr>
              <a:tblGrid>
                <a:gridCol w="18719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19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167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Cymraeg: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Unigol</a:t>
                      </a:r>
                      <a:r>
                        <a:rPr lang="en-GB" sz="2400" b="1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 a </a:t>
                      </a:r>
                      <a:r>
                        <a:rPr lang="en-GB" sz="2400" b="1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lluosog</a:t>
                      </a:r>
                      <a:r>
                        <a:rPr lang="en-GB" sz="2400" b="1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, </a:t>
                      </a:r>
                      <a:r>
                        <a:rPr lang="en-GB" sz="2400" b="1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e.e.</a:t>
                      </a:r>
                      <a:r>
                        <a:rPr lang="en-GB" sz="2400" b="1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 </a:t>
                      </a:r>
                      <a:r>
                        <a:rPr lang="en-GB" sz="2400" b="1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siarc</a:t>
                      </a:r>
                      <a:r>
                        <a:rPr lang="en-GB" sz="2400" b="1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, </a:t>
                      </a:r>
                      <a:r>
                        <a:rPr lang="en-GB" sz="2400" b="1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siarcod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Saesneg</a:t>
                      </a: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Singular and plural, e.g. shark, sharks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2" name="Google Shape;62;p13"/>
          <p:cNvGraphicFramePr/>
          <p:nvPr>
            <p:extLst>
              <p:ext uri="{D42A27DB-BD31-4B8C-83A1-F6EECF244321}">
                <p14:modId xmlns:p14="http://schemas.microsoft.com/office/powerpoint/2010/main" val="440077103"/>
              </p:ext>
            </p:extLst>
          </p:nvPr>
        </p:nvGraphicFramePr>
        <p:xfrm>
          <a:off x="177600" y="9072282"/>
          <a:ext cx="2970700" cy="1116775"/>
        </p:xfrm>
        <a:graphic>
          <a:graphicData uri="http://schemas.openxmlformats.org/drawingml/2006/table">
            <a:tbl>
              <a:tblPr>
                <a:noFill/>
                <a:tableStyleId>{CAD4752A-1E0E-4ECC-B9BA-998446AF1E53}</a:tableStyleId>
              </a:tblPr>
              <a:tblGrid>
                <a:gridCol w="1485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5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167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Cymraeg: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Diddordeb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Saesneg</a:t>
                      </a: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Interest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3" name="Google Shape;63;p13"/>
          <p:cNvGraphicFramePr/>
          <p:nvPr>
            <p:extLst>
              <p:ext uri="{D42A27DB-BD31-4B8C-83A1-F6EECF244321}">
                <p14:modId xmlns:p14="http://schemas.microsoft.com/office/powerpoint/2010/main" val="4191225911"/>
              </p:ext>
            </p:extLst>
          </p:nvPr>
        </p:nvGraphicFramePr>
        <p:xfrm>
          <a:off x="177600" y="7721800"/>
          <a:ext cx="2970700" cy="1116775"/>
        </p:xfrm>
        <a:graphic>
          <a:graphicData uri="http://schemas.openxmlformats.org/drawingml/2006/table">
            <a:tbl>
              <a:tblPr>
                <a:noFill/>
                <a:tableStyleId>{CAD4752A-1E0E-4ECC-B9BA-998446AF1E53}</a:tableStyleId>
              </a:tblPr>
              <a:tblGrid>
                <a:gridCol w="1485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5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167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Cymraeg: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Barn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Saesneg</a:t>
                      </a: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Opinion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4" name="Google Shape;64;p13"/>
          <p:cNvGraphicFramePr/>
          <p:nvPr>
            <p:extLst>
              <p:ext uri="{D42A27DB-BD31-4B8C-83A1-F6EECF244321}">
                <p14:modId xmlns:p14="http://schemas.microsoft.com/office/powerpoint/2010/main" val="677590200"/>
              </p:ext>
            </p:extLst>
          </p:nvPr>
        </p:nvGraphicFramePr>
        <p:xfrm>
          <a:off x="4328392" y="7804143"/>
          <a:ext cx="2970700" cy="1116775"/>
        </p:xfrm>
        <a:graphic>
          <a:graphicData uri="http://schemas.openxmlformats.org/drawingml/2006/table">
            <a:tbl>
              <a:tblPr>
                <a:noFill/>
                <a:tableStyleId>{CAD4752A-1E0E-4ECC-B9BA-998446AF1E53}</a:tableStyleId>
              </a:tblPr>
              <a:tblGrid>
                <a:gridCol w="1485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5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167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Cymraeg: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Cynnwys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Saesneg</a:t>
                      </a: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Content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5" name="Google Shape;65;p13"/>
          <p:cNvGraphicFramePr/>
          <p:nvPr>
            <p:extLst>
              <p:ext uri="{D42A27DB-BD31-4B8C-83A1-F6EECF244321}">
                <p14:modId xmlns:p14="http://schemas.microsoft.com/office/powerpoint/2010/main" val="3703969961"/>
              </p:ext>
            </p:extLst>
          </p:nvPr>
        </p:nvGraphicFramePr>
        <p:xfrm>
          <a:off x="138775" y="4971775"/>
          <a:ext cx="1850350" cy="2560260"/>
        </p:xfrm>
        <a:graphic>
          <a:graphicData uri="http://schemas.openxmlformats.org/drawingml/2006/table">
            <a:tbl>
              <a:tblPr>
                <a:noFill/>
                <a:tableStyleId>{CAD4752A-1E0E-4ECC-B9BA-998446AF1E53}</a:tableStyleId>
              </a:tblPr>
              <a:tblGrid>
                <a:gridCol w="1850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0015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Cymraeg: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Ffotograff</a:t>
                      </a:r>
                      <a:r>
                        <a:rPr lang="en-GB" sz="2400" b="1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, </a:t>
                      </a:r>
                      <a:r>
                        <a:rPr lang="en-GB" sz="2400" b="1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darlun</a:t>
                      </a:r>
                      <a:r>
                        <a:rPr lang="en-GB" sz="2400" b="1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.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15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Saesneg</a:t>
                      </a: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: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Photograph, drawing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6" name="Google Shape;66;p13"/>
          <p:cNvGraphicFramePr/>
          <p:nvPr>
            <p:extLst>
              <p:ext uri="{D42A27DB-BD31-4B8C-83A1-F6EECF244321}">
                <p14:modId xmlns:p14="http://schemas.microsoft.com/office/powerpoint/2010/main" val="3150313064"/>
              </p:ext>
            </p:extLst>
          </p:nvPr>
        </p:nvGraphicFramePr>
        <p:xfrm>
          <a:off x="5518188" y="5107829"/>
          <a:ext cx="1810162" cy="2560260"/>
        </p:xfrm>
        <a:graphic>
          <a:graphicData uri="http://schemas.openxmlformats.org/drawingml/2006/table">
            <a:tbl>
              <a:tblPr>
                <a:noFill/>
                <a:tableStyleId>{CAD4752A-1E0E-4ECC-B9BA-998446AF1E53}</a:tableStyleId>
              </a:tblPr>
              <a:tblGrid>
                <a:gridCol w="18101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0015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Cymraeg: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Mwyaf</a:t>
                      </a:r>
                      <a:r>
                        <a:rPr lang="en-GB" sz="2400" b="1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, </a:t>
                      </a:r>
                      <a:r>
                        <a:rPr lang="en-GB" sz="2400" b="1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lleiaf</a:t>
                      </a:r>
                      <a:r>
                        <a:rPr lang="en-GB" sz="2400" b="1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 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ac </a:t>
                      </a:r>
                      <a:r>
                        <a:rPr lang="en-GB" sz="2400" b="1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ati</a:t>
                      </a:r>
                      <a:r>
                        <a:rPr lang="en-GB" sz="2400" b="1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.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15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dirty="0" err="1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Saesneg</a:t>
                      </a:r>
                      <a:r>
                        <a:rPr lang="en-GB" sz="2400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:</a:t>
                      </a:r>
                      <a:endParaRPr sz="2400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dirty="0">
                          <a:latin typeface="Patrick Hand"/>
                          <a:ea typeface="Patrick Hand"/>
                          <a:cs typeface="Patrick Hand"/>
                          <a:sym typeface="Patrick Hand"/>
                        </a:rPr>
                        <a:t>Biggest, smallest etc</a:t>
                      </a:r>
                      <a:endParaRPr sz="2400" b="1" dirty="0">
                        <a:latin typeface="Patrick Hand"/>
                        <a:ea typeface="Patrick Hand"/>
                        <a:cs typeface="Patrick Hand"/>
                        <a:sym typeface="Patrick Ha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99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9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7" name="Google Shape;67;p13"/>
          <p:cNvSpPr txBox="1"/>
          <p:nvPr/>
        </p:nvSpPr>
        <p:spPr>
          <a:xfrm>
            <a:off x="0" y="25"/>
            <a:ext cx="7560000" cy="1602600"/>
          </a:xfrm>
          <a:prstGeom prst="rect">
            <a:avLst/>
          </a:prstGeom>
          <a:noFill/>
          <a:ln w="9525" cap="flat" cmpd="sng">
            <a:solidFill>
              <a:srgbClr val="6AA84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351C75"/>
                </a:solidFill>
                <a:latin typeface="Patrick Hand"/>
                <a:ea typeface="Patrick Hand"/>
                <a:cs typeface="Patrick Hand"/>
                <a:sym typeface="Patrick Hand"/>
              </a:rPr>
              <a:t>Mae Seren a Sbarc yma i wneud sgyrsiau gyda'ch plentyn am thema y tymor yn llawer haws!</a:t>
            </a:r>
            <a:endParaRPr sz="2400">
              <a:solidFill>
                <a:srgbClr val="351C75"/>
              </a:solidFill>
              <a:latin typeface="Patrick Hand"/>
              <a:ea typeface="Patrick Hand"/>
              <a:cs typeface="Patrick Hand"/>
              <a:sym typeface="Patrick Han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B45F06"/>
                </a:solidFill>
                <a:latin typeface="Patrick Hand"/>
                <a:ea typeface="Patrick Hand"/>
                <a:cs typeface="Patrick Hand"/>
                <a:sym typeface="Patrick Hand"/>
              </a:rPr>
              <a:t>Seren and Sbarc are here to make discussions with your child about their theme for the term much easier!</a:t>
            </a:r>
            <a:endParaRPr sz="2400">
              <a:solidFill>
                <a:srgbClr val="B45F06"/>
              </a:solidFill>
              <a:latin typeface="Patrick Hand"/>
              <a:ea typeface="Patrick Hand"/>
              <a:cs typeface="Patrick Hand"/>
              <a:sym typeface="Patrick Han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136</Words>
  <Application>Microsoft Macintosh PowerPoint</Application>
  <PresentationFormat>Custom</PresentationFormat>
  <Paragraphs>41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Patrick Hand</vt:lpstr>
      <vt:lpstr>Arial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J Griffiths (YGG Pontybrenin)</cp:lastModifiedBy>
  <cp:revision>1</cp:revision>
  <dcterms:modified xsi:type="dcterms:W3CDTF">2024-04-10T08:09:40Z</dcterms:modified>
</cp:coreProperties>
</file>