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7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58" r:id="rId16"/>
    <p:sldId id="259" r:id="rId17"/>
    <p:sldId id="280" r:id="rId18"/>
    <p:sldId id="277" r:id="rId19"/>
    <p:sldId id="275" r:id="rId20"/>
    <p:sldId id="282" r:id="rId21"/>
    <p:sldId id="283" r:id="rId22"/>
    <p:sldId id="286" r:id="rId23"/>
    <p:sldId id="287" r:id="rId24"/>
    <p:sldId id="288" r:id="rId25"/>
    <p:sldId id="291" r:id="rId26"/>
    <p:sldId id="292" r:id="rId27"/>
    <p:sldId id="29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22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102286-F26B-473D-BA78-A28ED8588727}" type="datetimeFigureOut">
              <a:rPr lang="en-GB" smtClean="0"/>
              <a:pPr/>
              <a:t>06/04/2017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EA707-2FA9-446C-A3A1-94E98F5713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819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Sgiliau cyd-ddibynnol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EA707-2FA9-446C-A3A1-94E98F5713D5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8D15AF-FE93-4422-9EB3-B01E2441F068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508" y="4343144"/>
            <a:ext cx="5028986" cy="4115019"/>
          </a:xfrm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Darllen</a:t>
            </a:r>
            <a:r>
              <a:rPr lang="en-US" dirty="0" smtClean="0"/>
              <a:t> </a:t>
            </a:r>
            <a:r>
              <a:rPr lang="en-US" dirty="0" err="1" smtClean="0"/>
              <a:t>ar</a:t>
            </a:r>
            <a:r>
              <a:rPr lang="en-US" dirty="0" smtClean="0"/>
              <a:t> y </a:t>
            </a:r>
            <a:r>
              <a:rPr lang="en-US" dirty="0" err="1" smtClean="0"/>
              <a:t>cyd</a:t>
            </a:r>
            <a:r>
              <a:rPr lang="en-US" dirty="0" smtClean="0"/>
              <a:t>. </a:t>
            </a:r>
            <a:r>
              <a:rPr lang="en-US" dirty="0" err="1" smtClean="0"/>
              <a:t>Asesu</a:t>
            </a:r>
            <a:r>
              <a:rPr lang="en-US" dirty="0" smtClean="0"/>
              <a:t> </a:t>
            </a:r>
            <a:r>
              <a:rPr lang="en-US" dirty="0" err="1" smtClean="0"/>
              <a:t>rhuglder</a:t>
            </a:r>
            <a:r>
              <a:rPr lang="en-US" baseline="0" dirty="0" smtClean="0"/>
              <a:t> a</a:t>
            </a:r>
            <a:r>
              <a:rPr lang="en-US" dirty="0" smtClean="0"/>
              <a:t> </a:t>
            </a:r>
            <a:r>
              <a:rPr lang="en-US" dirty="0" err="1" smtClean="0"/>
              <a:t>mynegiant</a:t>
            </a:r>
            <a:r>
              <a:rPr lang="en-US" dirty="0" smtClean="0"/>
              <a:t> y </a:t>
            </a:r>
            <a:r>
              <a:rPr lang="en-US" dirty="0" err="1" smtClean="0"/>
              <a:t>rhieni</a:t>
            </a:r>
            <a:r>
              <a:rPr lang="en-US" dirty="0" smtClean="0"/>
              <a:t>! </a:t>
            </a:r>
            <a:r>
              <a:rPr lang="en-US" dirty="0" err="1" smtClean="0"/>
              <a:t>Modelu</a:t>
            </a:r>
            <a:r>
              <a:rPr lang="en-US" dirty="0" smtClean="0"/>
              <a:t>. </a:t>
            </a:r>
            <a:r>
              <a:rPr lang="en-US" dirty="0" err="1" smtClean="0"/>
              <a:t>Empatheddio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gyda’r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plentyn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Sut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ydych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chi’n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teimlo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tuag</a:t>
            </a:r>
            <a:r>
              <a:rPr lang="en-US" baseline="0" dirty="0" smtClean="0"/>
              <a:t> at Geoffrey Ridden?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751971-79D7-42EF-9481-61089478724C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508" y="4343144"/>
            <a:ext cx="5028986" cy="4115019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Pa </a:t>
            </a:r>
            <a:r>
              <a:rPr lang="en-GB" dirty="0" err="1" smtClean="0"/>
              <a:t>fa</a:t>
            </a:r>
            <a:r>
              <a:rPr lang="en-GB" baseline="0" dirty="0" err="1" smtClean="0"/>
              <a:t>th</a:t>
            </a:r>
            <a:r>
              <a:rPr lang="en-GB" baseline="0" dirty="0" smtClean="0"/>
              <a:t> o </a:t>
            </a:r>
            <a:r>
              <a:rPr lang="en-GB" baseline="0" dirty="0" err="1" smtClean="0"/>
              <a:t>destun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yw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hwn</a:t>
            </a:r>
            <a:r>
              <a:rPr lang="en-GB" baseline="0" dirty="0" smtClean="0"/>
              <a:t>? </a:t>
            </a:r>
            <a:r>
              <a:rPr lang="en-GB" baseline="0" dirty="0" err="1" smtClean="0"/>
              <a:t>Sut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ydych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chi’n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gwybod</a:t>
            </a:r>
            <a:r>
              <a:rPr lang="en-GB" baseline="0" dirty="0" smtClean="0"/>
              <a:t>?</a:t>
            </a:r>
          </a:p>
          <a:p>
            <a:r>
              <a:rPr lang="en-GB" baseline="0" dirty="0" err="1" smtClean="0"/>
              <a:t>Rhieni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ddarllen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hwn</a:t>
            </a:r>
            <a:r>
              <a:rPr lang="en-GB" baseline="0" dirty="0" smtClean="0"/>
              <a:t>! </a:t>
            </a:r>
            <a:r>
              <a:rPr lang="en-GB" baseline="0" dirty="0" err="1" smtClean="0"/>
              <a:t>Gwaith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caled</a:t>
            </a:r>
            <a:r>
              <a:rPr lang="en-GB" baseline="0" dirty="0" smtClean="0"/>
              <a:t>! </a:t>
            </a:r>
            <a:r>
              <a:rPr lang="en-GB" baseline="0" dirty="0" err="1" smtClean="0"/>
              <a:t>Ymdrechu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gyda</a:t>
            </a:r>
            <a:r>
              <a:rPr lang="en-GB" baseline="0" dirty="0" smtClean="0"/>
              <a:t> bob </a:t>
            </a:r>
            <a:r>
              <a:rPr lang="en-GB" baseline="0" dirty="0" err="1" smtClean="0"/>
              <a:t>gair</a:t>
            </a:r>
            <a:r>
              <a:rPr lang="en-GB" baseline="0" dirty="0" smtClean="0"/>
              <a:t>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EA707-2FA9-446C-A3A1-94E98F5713D5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Dewch</a:t>
            </a:r>
            <a:r>
              <a:rPr lang="en-GB" dirty="0" smtClean="0"/>
              <a:t> </a:t>
            </a:r>
            <a:r>
              <a:rPr lang="en-GB" dirty="0" err="1" smtClean="0"/>
              <a:t>ymlaen</a:t>
            </a:r>
            <a:r>
              <a:rPr lang="en-GB" dirty="0" smtClean="0"/>
              <a:t>! </a:t>
            </a:r>
            <a:r>
              <a:rPr lang="en-GB" dirty="0" err="1" smtClean="0"/>
              <a:t>Torrwch</a:t>
            </a:r>
            <a:r>
              <a:rPr lang="en-GB" dirty="0" smtClean="0"/>
              <a:t> y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geiriau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anodd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fyny</a:t>
            </a:r>
            <a:r>
              <a:rPr lang="en-GB" baseline="0" dirty="0" smtClean="0"/>
              <a:t>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EA707-2FA9-446C-A3A1-94E98F5713D5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Defnyddiwch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dealltwriaeth</a:t>
            </a:r>
            <a:r>
              <a:rPr lang="en-GB" dirty="0" smtClean="0"/>
              <a:t> </a:t>
            </a:r>
            <a:r>
              <a:rPr lang="en-GB" dirty="0" err="1" smtClean="0"/>
              <a:t>blaenorol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gael</a:t>
            </a:r>
            <a:r>
              <a:rPr lang="en-GB" dirty="0" smtClean="0"/>
              <a:t> yr </a:t>
            </a:r>
            <a:r>
              <a:rPr lang="en-GB" dirty="0" err="1" smtClean="0"/>
              <a:t>ystyr</a:t>
            </a:r>
            <a:r>
              <a:rPr lang="en-GB" dirty="0" smtClean="0"/>
              <a:t> </a:t>
            </a:r>
            <a:r>
              <a:rPr lang="en-GB" dirty="0" err="1" smtClean="0"/>
              <a:t>cywir</a:t>
            </a:r>
            <a:r>
              <a:rPr lang="en-GB" dirty="0" smtClean="0"/>
              <a:t>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EA707-2FA9-446C-A3A1-94E98F5713D5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Gofal</a:t>
            </a:r>
            <a:r>
              <a:rPr lang="en-GB" dirty="0" smtClean="0"/>
              <a:t> </a:t>
            </a:r>
            <a:r>
              <a:rPr lang="en-GB" dirty="0" err="1" smtClean="0"/>
              <a:t>gyda’r</a:t>
            </a:r>
            <a:r>
              <a:rPr lang="en-GB" dirty="0" smtClean="0"/>
              <a:t> </a:t>
            </a:r>
            <a:r>
              <a:rPr lang="en-GB" dirty="0" err="1" smtClean="0"/>
              <a:t>gair</a:t>
            </a:r>
            <a:r>
              <a:rPr lang="en-GB" dirty="0" smtClean="0"/>
              <a:t> </a:t>
            </a:r>
            <a:r>
              <a:rPr lang="en-GB" dirty="0" err="1" smtClean="0"/>
              <a:t>olaf</a:t>
            </a:r>
            <a:r>
              <a:rPr lang="en-GB" dirty="0" smtClean="0"/>
              <a:t>! (</a:t>
            </a:r>
            <a:r>
              <a:rPr lang="en-GB" dirty="0" err="1" smtClean="0"/>
              <a:t>Rhybudd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</a:t>
            </a:r>
            <a:r>
              <a:rPr lang="en-GB" baseline="0" dirty="0" smtClean="0"/>
              <a:t> y </a:t>
            </a:r>
            <a:r>
              <a:rPr lang="en-GB" baseline="0" dirty="0" err="1" smtClean="0"/>
              <a:t>diwedd</a:t>
            </a:r>
            <a:r>
              <a:rPr lang="en-GB" baseline="0" dirty="0" smtClean="0"/>
              <a:t>!)</a:t>
            </a:r>
          </a:p>
          <a:p>
            <a:r>
              <a:rPr lang="en-GB" baseline="0" dirty="0" err="1" smtClean="0"/>
              <a:t>Sut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oeddech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chi’n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teimlo</a:t>
            </a:r>
            <a:r>
              <a:rPr lang="en-GB" baseline="0" dirty="0" smtClean="0"/>
              <a:t>? </a:t>
            </a:r>
            <a:r>
              <a:rPr lang="en-GB" baseline="0" dirty="0" err="1" smtClean="0"/>
              <a:t>Wedi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blino</a:t>
            </a:r>
            <a:r>
              <a:rPr lang="en-GB" baseline="0" dirty="0" smtClean="0"/>
              <a:t>? Pam? </a:t>
            </a:r>
            <a:r>
              <a:rPr lang="en-GB" baseline="0" dirty="0" err="1" smtClean="0"/>
              <a:t>Pwysigrwydd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darllen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/ ail </a:t>
            </a:r>
            <a:r>
              <a:rPr lang="en-GB" baseline="0" dirty="0" err="1" smtClean="0"/>
              <a:t>ddarllen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ffefrynnau</a:t>
            </a:r>
            <a:r>
              <a:rPr lang="en-GB" baseline="0" dirty="0" smtClean="0"/>
              <a:t> / </a:t>
            </a:r>
            <a:r>
              <a:rPr lang="en-GB" baseline="0" dirty="0" err="1" smtClean="0"/>
              <a:t>ambell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lyfr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rhwydd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gael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pleser</a:t>
            </a:r>
            <a:r>
              <a:rPr lang="en-GB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EA707-2FA9-446C-A3A1-94E98F5713D5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Strategaethau</a:t>
            </a:r>
            <a:r>
              <a:rPr lang="en-GB" dirty="0" smtClean="0"/>
              <a:t> </a:t>
            </a:r>
            <a:r>
              <a:rPr lang="en-GB" dirty="0" err="1" smtClean="0"/>
              <a:t>darllen</a:t>
            </a:r>
            <a:r>
              <a:rPr lang="en-GB" dirty="0" smtClean="0"/>
              <a:t> a </a:t>
            </a:r>
            <a:r>
              <a:rPr lang="en-GB" dirty="0" err="1" smtClean="0"/>
              <a:t>addysgir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yr </a:t>
            </a:r>
            <a:r>
              <a:rPr lang="en-GB" dirty="0" err="1" smtClean="0"/>
              <a:t>ysgol</a:t>
            </a:r>
            <a:r>
              <a:rPr lang="en-GB" dirty="0" smtClean="0"/>
              <a:t> </a:t>
            </a:r>
            <a:r>
              <a:rPr lang="en-GB" dirty="0" err="1" smtClean="0"/>
              <a:t>ond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rol</a:t>
            </a:r>
            <a:r>
              <a:rPr lang="en-GB" dirty="0" smtClean="0"/>
              <a:t> </a:t>
            </a:r>
            <a:r>
              <a:rPr lang="en-GB" dirty="0" err="1" smtClean="0"/>
              <a:t>gyda</a:t>
            </a:r>
            <a:r>
              <a:rPr lang="en-GB" dirty="0" smtClean="0"/>
              <a:t> chi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rhieni</a:t>
            </a:r>
            <a:r>
              <a:rPr lang="en-GB" dirty="0" smtClean="0"/>
              <a:t> </a:t>
            </a:r>
            <a:r>
              <a:rPr lang="en-GB" dirty="0" err="1" smtClean="0"/>
              <a:t>i’w</a:t>
            </a:r>
            <a:r>
              <a:rPr lang="en-GB" dirty="0" smtClean="0"/>
              <a:t> </a:t>
            </a:r>
            <a:r>
              <a:rPr lang="en-GB" dirty="0" err="1" smtClean="0"/>
              <a:t>chwarae</a:t>
            </a:r>
            <a:r>
              <a:rPr lang="en-GB" dirty="0" smtClean="0"/>
              <a:t>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EA707-2FA9-446C-A3A1-94E98F5713D5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Enghreifftiau</a:t>
            </a:r>
            <a:r>
              <a:rPr lang="en-GB" dirty="0" smtClean="0"/>
              <a:t> o </a:t>
            </a:r>
            <a:r>
              <a:rPr lang="en-GB" dirty="0" err="1" smtClean="0"/>
              <a:t>lyfrau</a:t>
            </a:r>
            <a:r>
              <a:rPr lang="en-GB" dirty="0" smtClean="0"/>
              <a:t> </a:t>
            </a:r>
            <a:r>
              <a:rPr lang="en-GB" dirty="0" err="1" smtClean="0"/>
              <a:t>i’w</a:t>
            </a:r>
            <a:r>
              <a:rPr lang="en-GB" dirty="0" smtClean="0"/>
              <a:t> </a:t>
            </a:r>
            <a:r>
              <a:rPr lang="en-GB" dirty="0" err="1" smtClean="0"/>
              <a:t>darllen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noson</a:t>
            </a:r>
            <a:r>
              <a:rPr lang="en-GB" dirty="0" smtClean="0"/>
              <a:t> </a:t>
            </a:r>
            <a:r>
              <a:rPr lang="en-GB" dirty="0" err="1" smtClean="0"/>
              <a:t>rieni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enghreifftio</a:t>
            </a:r>
            <a:r>
              <a:rPr lang="en-GB" dirty="0" smtClean="0"/>
              <a:t> </a:t>
            </a:r>
            <a:r>
              <a:rPr lang="en-GB" dirty="0" err="1" smtClean="0"/>
              <a:t>strategaethau</a:t>
            </a:r>
            <a:r>
              <a:rPr lang="en-GB" dirty="0" smtClean="0"/>
              <a:t> </a:t>
            </a:r>
            <a:r>
              <a:rPr lang="en-GB" dirty="0" err="1" smtClean="0"/>
              <a:t>darllen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EA707-2FA9-446C-A3A1-94E98F5713D5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24B7B-C763-465E-B7FE-ED53837E9F95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778F0-8A5A-46A9-A2DD-D7B4642B727A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128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6DC2E-45AE-42E5-A7DC-4F4E7E8DF2C0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8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0233B-4977-4DF7-A399-349F04272024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319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D32ED-BF51-411F-94CD-169833EC0A80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08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4A24-41C4-4371-8D2B-BE7450C7938C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325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ED062-822F-4D25-991E-0671141E2F68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38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F8203-FFFE-4C79-9CBD-2D79B106FE54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24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5416-98D0-4EBA-B495-BD539BE3AE72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35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D30F-2B4F-49BA-9E9F-BEE57FBF7BFA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881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3E90C-BBF1-4336-AA84-F8322539A9B7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24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6B21-76F5-4B2E-A3E1-F2A85F8DDD02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602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828800"/>
            <a:ext cx="7696200" cy="36576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62116-746D-4262-8278-70C8B1C7C711}" type="datetime1">
              <a:rPr lang="en-US" smtClean="0"/>
              <a:pPr>
                <a:defRPr/>
              </a:pPr>
              <a:t>4/6/2017</a:t>
            </a:fld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E54DD-DE6D-407C-A0C8-266CEA4609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BC860-FB26-40B9-8DF5-EC0314A3A557}" type="datetime1">
              <a:rPr lang="en-US" smtClean="0"/>
              <a:pPr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90806-2625-C44C-92B3-C28B15F139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65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240188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331913" y="1985963"/>
            <a:ext cx="6389687" cy="2235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Rhieni</a:t>
            </a: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GB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fel</a:t>
            </a: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GB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Partneriaid</a:t>
            </a:r>
            <a: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GB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Parents as Partners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47864" y="4643844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YGG Pontybrenin</a:t>
            </a:r>
            <a:endParaRPr lang="en-GB" sz="2400" dirty="0"/>
          </a:p>
        </p:txBody>
      </p:sp>
      <p:sp>
        <p:nvSpPr>
          <p:cNvPr id="23554" name="AutoShape 2" descr="data:image/jpeg;base64,/9j/4AAQSkZJRgABAQAAAQABAAD/2wCEAAkGBxQTEhUTExQWFRUVGBwXGRgVGB4bGhgZGBkXGxsaGBgYHCggGR4nHBwWITEiJSkrLi4uGB8zODMtNyguLisBCgoKDg0OGxAQGywkICQsLDQyNDQvLCwsNCwsLCwsLCw0LCw0LCwsLC8sLCwsLCwsLCwsLCwsLCwsLCwsLCwsLP/AABEIAOYA2wMBIgACEQEDEQH/xAAcAAABBQEBAQAAAAAAAAAAAAAAAwQFBgcBAgj/xABLEAACAQIDBAUHCAcHAgcBAAABAhEAAwQSIQUxQVEGEyJhcQcjMkJSgZEUYnKCobGywTM0c5Kis9EkQ1Njg8LhFfAXNVRkk9LxFv/EABsBAAIDAQEBAAAAAAAAAAAAAAAEAQIDBQYH/8QANREAAgECBAQDBQcFAQAAAAAAAAECAxEEEiExBTJBURNxgSJhodHhFTNCkbHB8AYUNFJiI//aAAwDAQACEQMRAD8A3GiiigAooooAKQxmMt2kNy6620G9nYKB4k6VF9LekdvA2OsftOxy20mC7wTE8AACSdYA3EwDh+2tp4jFXetvXQ59VSpyWxytqG7PjqTxJrOdRRLwg5GuX/KTgB6Dvd77dtsp8GYAN4gmveE8ouBcwbj2yf8AEtsB73AKj3msOewZnIkneQxUn4Kfvo6k+wT/AKhP3msfHZr4KPpjDYhLih7bK6MJDKQVI5gjQ0rXzr0e21iME+fDAIC0vbZvN3OeZVB7XzhBEDeJB3bo3ty3jLC3rcieyyn0kcb1bvGmu4ggjQit4VFIynBxJSiiirlAooqvt01wS3Llq5fW29pirC4CoJHsMdH8ASe6i4E5fvKis7kKqgsxOgAAkkngAKjMN0nwdwwmKsMeQurPwmaoXTjp5bxFl8NhlfK5Ae6wygoDJVVPaMxlOYLoxiaz4PJI5Rv76wnWSemptGk2tdD6NxOOt27bXXdVtqJZydAB31m1zyp3OvJWwrYbcqklbpje86qJ4IRylhJAzhcMgMhFB5hROlecP6Vz6Y/l26pKu3sXVFLc2HHeU7CrZDWluXLrbrTKUyn/ADH1UDvXNPCYMZ5tHpTir15bzXyr2zmRbfZS3vGiT2p1BLTILDdpURSCfpH+in33KpKrKRaNKMTYtleUrDGwGxGa3eGjIiMwY+0hAICn5xEag8yv0Z6fW8biRZt2XRTbZw7ssnKUEZUJEEMTObhurG7jQCeQJ+Fe9l33s9W1t2R0UAMpgjswfEdx0q6rvqVdFdD6SorMOhXT98/U464CreheYKuVvZuFQFg8Gga6GZFW/ZnTHC4jE/JrLl2yM+cDzZylQQrH0j2plQRAOtMRmpK6MHFp2ZYKKKKsVCiiigAooooAKKKznyg9N2RmwuFaHGl26N6H/Dt/O5t6u4drVaykoq7JjFydkU3ykbbOI2hcQL1iWPMqAQcpEdYWnRSX03yRbXSqji7MBdFQMwU5B2gDOobSPhTwXCfQE6mWO6TqTzczvPjrNN8XlKkFy7DXKvdwyrrqJGs76TcryuNqNlYTFvLo6C6RqDAzMOYzaMeeojkZpa2EOotac1C/7WmaUtRcXU6j1hvmNGHiDPvI51xRJ9m4BvG5hzjiPtG6dZMXJseYU9lbjoTwJM+5boP2Va/J1t/5DiG64k2Lyw7DMxV1PYbJqQILA5eY00qtBw3YcCeR1BHMTv8AvFc6sr6Oo9kn8JO7wOnhRGTiwcU0fSuFxKXEW5bZXRhKspBVgdxBGhFK1hXQrpa2DeRL4dz5y3xU8XQcHHFfW8YNbfhMUl1FuW2Do4DKymQQdQRTkJqSFZwcWLV86bdxBbG4jkb2I/hvlR9lfRdfNeKOe8bg1DNcaf2jhhWdfZF6O52kUPnHHzUP2uPyqW2bsTEX1z2rRZODEhQ30MxGYd40799D9G8UpLHDXJgCQUaQJI0RyeJpQZI+kbI7VzvYfgUflTy7hLq+lZvLHtWbgHxKxVr2P0JD2M99nt3X1QKf0S8A6nRmO8zu0AIIJJe24FOrwtvtM3MAfCf61Z7XQjElyrNaVR/eSWnkVtiDPMEiOBO+pXFdAk6vzV5+tHG5BRu4qoGXuIkidc1RdAZ/jv0b96kfERStx8oJ5AnTuqYXopi2Y2zYiN7M4FvTUEMNWHgpPMDdU9h+gBynrMQQ/Dq0GUfSzav7slTdAUISlsbs2ngXc6/FjU50Zx3UYzD3Z0W6Afo3JtsT3AOW+qK7trotiLMFl6y2pzZ7QJ3bs6ekuuumYCNTUSwDLE6MN45EbwalSs7kNXVj6VoqM6M7R+UYSxePpXLalgODxDj3NmHuqTroiIUUUUAFFFRvSLbCYTD3L765BovFmJhVHKWIE8N/CgCveUTpZ8lTqLLf2i6syNeqQyOsg6ZiQQoPEE6hSDid18wgSVJga63Dxljrl3knjrv9ZxtLHvfuXLt5sxZpuMB6TaDIg35QIWNdAF1M1yzb9Zt50j2R7I/P+gFJVJ5ncbhCyODDz6fa7tyj6vH3zSugHICuk1cOhvRnMVxN9eyIa0hG87xccHlvUfW5Rk33NCpbS2Jewwtu6x1oLBeIEybTHdnAIYDvZR6JNIMocAg96sN47x/T3Gti2xsxMRaa08gHUMN6MNzLPEH3HUHQmsi2lgLmGusjjUasBuYHdct8wdZHj6wIJGWYjYbTm7DjtcCNAY4qd4PdvHeNa9Z2X0pYe0Br9ZRv8V+Ar2QrrwYHX/kd9eMrDccw5Nv/AHhv9499SSeT7duG9oD1o+5h/wAHmL55L+lHU3BhnbzN9vNk/wB3dbhruVzw4P3sYoNwqTLIynnBn99JgeJFeLajUJdmTMEgkHmpUgqeM89avCWV3KSjmVjfumPSH5LZuC2huXRae5E5VRVBhnaDEtoAASTPAEjNuhHRhLqi9eXNaXs20b0XjQuw9ZdIAOh1MEZTXbW2zj5w98Fb+IFi2XQ6PasEPd1gFCQb5jcM4gzWgIgAAAAAEADQADcAOAqK9S70IpQsehRRRSpsE01xmMKFVW3cuMwJCoF3LEks7Ko3gQTJnQaGHVRvSNMQ2GuDCMq3yOwX3AyJ36TlmJ0mKlbkPYkhTXC4zMzI1t7bKAYaCGUyMyspIOoggwRppBBPvCrcFpQ7KbuQBmA7JfLqQOWaTFMOi2HxVvDquMuLdvyxLLugnsjcJ07hvjhU20AlqKKKqSFUHpj0ZKMb9hCUYk3EQSVY6l1UbwfWA3HXiYv1FSnYgqfk56Ttaw7oyq9iy5ZmV+2iXO0XyxDKG60nUEBTAY6VqgqgY7CIl5LoVQLp6m8QAM4uCELQO0RcyoJ4XWq09FcQXwtrMZe2vVXP2lrsP8SCR3EHjXQoVMysK1Y2dyWooopgxCs28seEvMlhkdypfItpLRfzhV2NwsrTpbDgDKdZ4EkaTVQ6W4xmZxbMHDqQD/7i8oW3+6r68+uHI1nVaUWXgvaMQw5UhX0CAdiTw9ozxI+w8yYkcBhLl/8AQ23uzxQdn/5DCD3mtYw+yLFuMlm0MoABFtc0DQSYmns1z3NDiRTuj3QsIwu4kq7DVbS6oDwLkjtkcB6IPtaEXGkMTdgU3w+Jk1R3ZrGk2rnrBX3Lstx7WaA3VIO3bUlozkucwMROVRIPujtu7LXFt1Ze2erAnL+mtFwYYNmIymB2GQAxM6CnFzZ6JiGxFqzmxF1AjOWyqESIzNBieyNFJOUcATXdm7OtrdvYgWjbvXsouEtmDZFhShmMscgDpqAan3mXuM42z0YxGHJYqSu/rLYLIe+4m9O87t3aNRKXzAOUMDua2QR46x9k1sl/FQaaXdjYa+S1yyhY72AysfF1hvtq2fuaOlJK5lHykcmH1G/pSd6+hBlSwHND97AD7a1E9CMJwW4P9Vz+Jiad7P6MYWywdLQLAyGdmcqea5ycp7xFTniZ6lT6C7H6rFqzZQxw5uqiGQLbm2Ebdoxm6sDTs7zw0Sq7hcOLeIW5wQ3MKd2gutbvWfcsi2B/mCrFVJu7CIUUUVQsFMMTiXYEWkZoYDMCoEq4zqJMmIYHSN41NNtrdJLFgOC4a4kDqge2SwleydYPtbgJ5VmmKx92473Hc5nMsFJVN0RlBiAIEmTpqTV4x7lWzYzTBsS9vrGuIerDFs+YHKgUdorMhRBJ3nfpWf4G3jzhTetPd6gblDNndNZe162UaQAe0JK7hmhLd5tCrsIIdSGkZgZDAGQTOuoNSoBc2qiqzsHpdauoiXTlxBITIqsesPt21AJy8T7GsmIJs1UaaJuFFFFQSR/SDTDXW9hesHjaIuD7VFSfRr9ZxWX0Is5o3ddFzNPzuq+TT3ZKjdupmsPbmOtiyCN83mW2I97Crds/ApZQW7awok7ySSTJZmOrMSSSTqSacwsb+0L15dBzRRRTosFZl04xFyzjlQHLav3MNcMrOdxdRHAY8FS3aMDUSSdDWm002vhDdsXbQMF0ZQeRIMH3GD7qhpNaq5aMsruQVFJYS/1iK8RmEkHep4qe8GQfCla5A+I4i1NIWMLBp7RRcuqjSsJreXMUDAsACVnUA7iRwnX4V5bFJn6osBcK5gpOpWYJA4gHfG6RO8V4xGCRyG1VxudCVbwJHpDdo0jQaaV6wuEVJIks0ZmYlmaN0k8BJgCAJMDWjQz1Eb+Fk0vYtRS1FFzR1G1YKKKKgoUbbOPvLjLlu0C4F6zda0qgs4RLBdgd/ZVQdNJWONXe24YBlIIIBBG4g6gjuipPovb/ALOHO+8zXddDlcykjgRbyA+FQ13DfJrvVHSzcJNg8FOrNZPh2mT5sgDsau1qXsRaWy1MIVLysOKKKKSNxjtTY9nEAC9bDRoG1VgD7LqQw9xqIudCMLlIUMrHczMz5deCOcpPeRI4EVZaKspNEWRHG5ioy5LAbd1mdyo+cLWQEn5mcfSpgeh2FYecV7jEyXzsjMTvk2is++fhFWCijM+gWGOzdkWMPPU21QnQnexA4F2lj7zT6iioJCiikcXiRbXMQTqAqr6TsdFVRxJOn36UJXIO4e31uKtWxutefue7MtpTyl8zj9gattRfR7ZzWbZNyDeunPcgyAYACKTHZVQFGgmC0AsalK6lKGSNhKcs0rhRRRWhQKKKKAKttHD9ReP+FfYsp4JdOrIeQfVx87PrqoPasWLwqXUa24zKwgj+hGoIOoI1BAIqrYxWw2l9pterfOgjgL3BG4ZtFY+ySFpLEUXfNEZpVPwsXoqKPSPC/wCPb9xkfEaU6wm07N3S3dtueSuCfgDNKWZuO6KKKgkKKKKACkGw/XuMOPRIzXj7NrXs+LwV+jnO8CRXe4xt2AGcaM51t2vpx6TRr1YMnSSoOarHsvZy2EyLJJOZ3b0ncxLMRx0AgQAAAAAAA1QotvM9jCrUtoh4KbbQwKX7bWri5kbeJIIIMgqw1VgQCGBBBAI1FOaKfFSm4gPhSFxBzW5hcREA8hfgRbfhm0RjEZSQtOqs7KCCCJB0IPGq/f6NZNcK4tD/AAnGa14IJDWuQCnKPZNJ1cNfWIxCt0kIUVHf9TZCy3rNxSjZS1sG8k6big6yNd7ItK2drWHMLetlvZzjMPFSZHvFKOLW4wmmPKKYvjXViDZdl9V7ZVgR3glWU9wBHfRZx+jNdC2V9UXHXNHEtByr3AE98bhFguPqKr13pphFzdt2ifRRmzRxUgQQeBmoba3Td84SyqqpAJbMC8cVUZSisBHa84JO7Q1ZQbC5csViwkCCzt6FtBLufmryEiWMKN5IFSmxtjsGF+/BuwciDVLIO/KfWcjQvy0AAmc9xnTi3ZtkYK0yXHHnL98h7k8hqc0SYnsruCxukdjeU4W7EYlHuXU0DJlhxzaSMrc4BneOQbpRpwe+ovUzyW2hptFQ3Rfb6YyytwZVc5s1sOGKwxAnQHUAHdxqZptO4u9AooooAKKKo3lI6X/Jk+T2W8847TDfbU8vnnhyGumkxKSirslJt2Ql008oIsM1nDZWuKYe42qofZUeu32A6amQMu2zte/f7V65cfUGHaFPcE9FfgKaIpJk7u78u7v3nuFPMBs83bi27agu33cWY+yBvP3kgUlOo2xuNNJDAW4jKSFO7Ux4Hl3H496gk6TqODAH4EffrUnt/YrYO5kY5rbCVcjfuzSPE6+IPraRrLG+SOB4r+Z/731S5Ym9l9KsTZhc+YSOzcGfTjkbMDu4E6chvq7YPbhu5XzKEmT1KXbrP80jqh1eu8Qx0jTfWXTI9oc13/8A74fCn+yNu3bBKpdNtWILCF14BgLimO+OA7hQoZnYDVBjWbS3ZuGeLxbX3hznH7hp7snZbX7du7euZVuIr9VZJWAygw1302jmuSeINZxfxt59Hv3j4OU+ItZQajMJh1DMMoDK0qw0YBgCCGHaEHMBB0yiulS4a4u87ETjJ7M33DYdLahLaqiKICqAAB3AaClap3QPpI14HD3jN1BmRzvuIIBn56kgHmCp5xcamUXF2Ym007MKKKKqQIY7GJZttduMFRBLE8B4DUngANSazHa3TPE3mm25w9vgqhS5HO4zAwe5YjdLb69dOdu/KL3VIfM2GjQ6XLo0JPMIZUfOzHgpqq489ggb2hBHDOQs+6Z91N0aKtmkIYjEPNkiyR2b0hxQXP1oc3Dn87bB9LUehkO6Bv4VIXOlF1hD2LN3xZlHwKvULFdq0sHRlq4mUcbWjtIkf+pWDq2zcKT9Q/abFVu3tm4VKoEtCT+itojQwDRnRQYAIEiDpUhdcKCx3AT8KR6NdGLuI7Q7FuRLnWSAFIRZ7R036Ac5EVzsbQp0UsvU6WBrzrZs/S37kMh7RHAKunvb+lDekvgfyq7XfJ+Zlb45a2yN0xqHPM8Kc7H6EKpY4grcBEKqFhE72J0M8o79+kIZkdEoN4SCB/3rXMRu+sv4hP2TWkYPoPYQkuXu8gxygDvyQSe+QO6mr9AbZuT1rC3vC5QXB+mdI8VJ++jMgKRg8e9m6t22crWxnDct+neCAwI4g99aj5OOlF7FXr6X3zEqroIACgEhgAOHaTfJ76itpdBLLrFpmtmI7Rzq3jOo9xjuqE6MXWwW0bYvQkEo5J7JS4CAwY+rmytPzTMEGNaVTVWKVI3TNvorisCAQZB1BG4iu08JiGNvFLbuApKqWAZsqyAT2mg5R3wYr5vxONa/ce7caWdizNu38BOo4eAgVsflX2qbWC6pTDYhhb03hN7H8K/XrHAgzbvRED3/APAHxpavLWwxRj1JDY2zLmJYrZAOWMzEwqgzBJ47joJOlaVsDYdvCpC9p29NyNW7gPVUcB8ZOtV3ybJriD3Wx/NP5irlcNJyethmKuR+2LFrEWXS5AysB6ahkcxlM6hWIYQDvDAHQ1nW1+jt/DSSue3wZRoB37yng2nJq0e5sxGzytsh3V3U2wQ5XLDMd5YZRB4QNDT1GM1CdgymKZlOsETxAP4l3/GuOwj0iRyiR901st/Y+HuGXs2mJ4lBJ98TWQX7IloABkx3GdImtIyTKj7Y13s5Tod4HzTyHCNJHf305Ol0H20g+KGR9jt8KibF6Mr8oJ8Dv+yfeBUtjNMjey4+DSn+6fdXewVbxKVnugHdjEPbdLtv9JbbOs7pEgqTwDKWU9zGto2Xj0v2UvW/RuKGE7xzBHAgyCOBBrFKtHk+211N75O583fMpO5bsbu4OB4Zhzer4mndZl0Mq0Lq5ptVHp50jNhRh7LReuCSw32rZkZh85iCF8GOuWDOdINsJhbLXX19VVG93PoqPzPAAk6A1j1++9x2uXGzXLhzMdwnQQBwUABQOQG/fS9Glnd3sczE1skbLdiaIAAAIAEAcgKRva3EHsy58YygfxMfq04pvh9XuN3hB4KNf4mce6n2cxDiiiigqOdnYDri6n0SvVzya6QuZZEStvrm7tK0DDWFtoqIMqqIAHACqZ0bxmW6lojR7puBuRFh1II9ykR391XevPcQcvGeb08j0WAUfBWX18wpK7BBU6g6EcwaVpC6sSTuAnQTu7hqaSHlbqQuFd2TDowwuZWJuBAwVVXNlOG3doHq5PCWqeV5pqcbbISGDZ/RC9o+MDUAcTw4xThEipYJKwrTDa2x7WIA6wEMvouph071PjrBkabqf0VGxAt0OxUo9toDK2aBu17L5e7rlvaciOYqxVXOi2DbM94wFzXUQA6mbsuW007SgAdxPHSx11KV8iuITtmdjHvK9jC+LS3wtosfSZizfwqlUq3vbx/2rVs8qeHKY9nMnrFUqMpAEKqwXOk9kmOAYb5iqlZEFgTJkH4iPyNK1eZjVPlRo/k9w+XDM/8AiXDHgoC/iD1ZyKieiWX5HYyEEZJOUz2mJZh4hiZqXpaW5ohq2FJkdY2Ukk+0JMkK41A+0cCNIcha7RUXJAVju07WS9dX2bjj3B2A+yK2Ksm6SX0fF3mtsGUsII3E5EmDxEzqNDVoEMhcK3pKeDNHeCZ+yY+FTVtS9jLOpUrPzhKz8RNQJaJI3gZx3jM8/wAP5VP7MB6sSCNToRB3muvw6+eS6WIQvYu5lVhuYBviJr0yzxI4gjeCDIIPAgwQeYpHBaAr7LMPcTmUfulaWdgASSABvJ0A8TXY3WpI92pt67jHVr0A2VCZV9HNALXI5vpG/KABvzS0pbBbGa44vOly3aylWuzlIGpVwhHbUNxZcuV2YHSQptTZlzD63Ia2TAur6PdnBnqz4kg6ayYpOGIoqXhp/wA+ZwsZhKik5rVDO44UFjuAJPgNTSWDQhFB9KJb6Tat9pNecdqAntsF8Rvb+ENTmmepz+gUUUUEHUulWV19JGDDvKkGD3GIPcTWj4XELcRbiGVYSP8AnkRuI4EVm9SWw9sHDsQQWtMZKjepO9kHHvXjvGshufj8K6sVKO6/Q6OAxKpNxls/1L3RSWFxKXFD22DKeI+0HkRxB1FK1wdjunlUAJIABO8ganxPGvVFFQSFJ37mUSBmOgVfaYmFX3mNeG+uYjEKgljE6Abyx5Ko1Y9wpLDNdFxb2VSVnLabgCIJziQLkSJ1ABK8S1Xgk3rsVk3bQtOzsL1VpLcyVEE+029m95k++nNNNnbRS8CVkFdGRhDKTwYfcRIPAmnddVW6CDMw8s9ztYRePnD9tof1rM7jQxYa+rA8C35/aa1TytbFLdXiV61yvYKIsoqqLrtcaBI4CSQNB78ttDXwkn6R/oNPfSlbmGqXKP8AZe0rmGM2nKbgRvVogdpToeU7+RFaT0d2tcxFhbpRCSWBCNrKsy+i2g3Tq3Gk/J/sJMPhmx99ZcoXtgjVLYBIIHtONZ3wQNJMxpshu04VnMljA1YmWI95JqVhsyu2NYem6zaXQsV3EXZ7NkxzLKCPcGObnvXl3152ljntWbl3q9LaM8O4WcqkwCublUDl72Hg7D7Aa8th0O9Qe8iT8TrQsI+4z/Yy7la2z0iv4jsuwVD6iaAj53FveY7qgnaCRxaAPEz+Qn3Vt77KTaOARbn6RVKrciStxJQtzgldRxB8DWL7QwjWndHXLctnKw4ypkgHiDwPEEGqzp5DnRldtPdDW+o1HgB3QpNWYCNOVVxkzNA1kj+IMvGppEuwJdJjXzZ3/v10eG6KWnYzq4mnRdpsXwmEuvdYW0DBgh9ILDElZM+rAQEiSNNNauWx+jSW4e7F26NRp2E+gp3n5513xlBionozs/KbOJuXgJ69cuXIpyMq6ksZ35o+b3VbhcbsMUi3cJVGJ1YgFvQjRSAxDTrl3QQThj69SUnCOy3NIVIyV+j2FqY5OqIA1sucuX2C2gA5oTpl9UkR2fRZvj7ty0LloZXt4jq7lqR2wHNsrmI0kMtwHT1eBNK7O2GVuXL1m07IWzdW2ZMrsDnezbukKpM9rdJZoOhDc6NOT2LSmkVLbuEw9u5bFtVV/Ou2voqbzW7aoCYRYt3JCwCdaZZxzHxq49MMBGz7rXLQUnEWymYKWCs9uZImJc3DE7j7qz/5OnsL+6P6V1Y43woqLj07nNngPGk5KVvQf5xzHxozjmPjTD5OnsL+6P6UfJ09hf3R/Sp+0v8An4/Qr9lf9/D6j/OOY+NGccx8aijh06wdhfQb1R7SVN9GOjq4vELayAIO1cIA0QHcDwLHQfWPq1K4i27KPx+hD4XZXc/h9T3Zs30tPibK3FRAc11ICmNNzGLsHSIYA6b6slnpLZO7E2iOV5GtH3uYX4LTryp4xbOGs4S2Aocg5VEBbdnLAAG7tG3A5KazCtZYWOJWeWnkVhWeG9mOpoF3b4JMYvBqDyxSErp6vmdOfazV3FdJbegGJSWZRFq2zGCygnrWlNxJ1A3Vn01xlkEHjpVVwqH+zL/aE+xr+HsKrGVYXI7XWSXg8mMjLPsnLNJX8WW61LBXrrZWRcVsuoVuBEgqYzAkA84in2ym+XYGxekdei6N/mpKXAfmsQwPcQd4Bprs7BjE3Q4F23lRlZ8uVlcOAE7alXjzoIhl0B3hTXLnhmp2H41k43JPo5hmYjEMVEoUCLJjtDNnJAlgyxlA7Pa1M6T9IYLCraQIm4TvMkkkkkniSSSTzNL05GKirIXk7u5xhOh1Bqk7R8n+CZ0REdSzZ2y3GjIDLAgkgBiQukHUkeiaul+6qKzsYVQWJO4ACST7qb4C2YNxxD3NSPZX1U9w38MxY8alpPcE2tiG6aYgLZS0sDOw0GkJb7WndmFtfrVUKmOl2Jz4krwtKF8Gbtt/D1VQ9XR6Dh9PJRT76hRRRQPFo6DYn9NaPArcH1hlIHgUB+vUZ5SejC3B8rUHMoi7BIlBufTivE+z9EV46N4jJirZ4PmtnwYSP4lQe+tAZQRB1B4Go0vqrnm+IU8taSWl9f56mAWdnW1MgTEROsQZ09/3DlTupHpFs9LGIe1bYMnpLGuUSQUJ4lDpzgrOpqOrpU8uX2Voebq58zU3dmmeTlQcCsifOXd/7RqsWMwq3VyOJGh0JBBBkEEagg1XvJx+or+0u/zXq0VzqnM/M61Lkj5IixsCyGUgMMsEjMYcqxYF51Y5iTMyeMjSpSiiqJJbF7lU8p36g/7Sz/OQVlFav5Tv/L3/AGln+dbrKKUxHN6DdDlCiiisTcRgm8igEsysABvJL2wAO8kge+tt6I7BGEsBTBuP2rjDi3sg+yu4e87yaonk62fa+UfKbxgoDbs5hCMzEZmzRBYQFAmZL6GNNE6SbT+TYW9e0lEOUHcXOiA+LFR76boQ0v1E689bGRdPNp9fjrpBlbZ6lf8ATnN/GX9wFV+uDvMnmd57zXa78I5YpHFlLM2woooqxU0XyRbS1vYYnfF5PsR/Afoz9Y1e7vmrmf8Au7hAf5rnRX8G0U9+U+0axLoztL5Pi7N6YVXh+WR+y09wBzeKit1xrIEbrSoSIbMYWDpBnnMe+ubiYZZ37nQoSvC3YXoqM2HjhcUrJJQwCwKs6eq5VoPcTAkq1SdLp3Nir3tpdeSCQAIJtA9oTMdaN4Oh7O4EH0o0MLce1+iOn+GfQP0f8M+GmpkHg82xspi4upmbthmQECYQqIJjSchykxvOpplhsJiMsuglYzAesdZNvXVRpv1IPMQUpxqqd0MxcHGzKxexHWO9yIzuza74J7IMaaLlHurxTTbtg2LiW0L21FpTlPPNcWe2CRIUGOE1FvLekWbxJI+G77K7NLCTqRUrqzMq/wDVOFw3/lkk3HTpb87/ALFgiuVWOpUOIVR2W3ADinKnAJG5nHg7f1rV4CXRoXj/AFnQ/HSkvJp/Im8QzBS1uM69pJEgOvaQkcRmA0qx7O6RtjrQaOqWBnQN2ixUGM2kJrw1MaxqpzvG3nCiHcTPrt7DHnzAqR6NbUFiwzDW64tqqkHLCqTnY8pdtAZOXhvCeKw1SMbLfTY1fGKGNlGpBNJXve3ps2XXGbOt3UCOoyj0Y0Kxp2Y3f9iqFjbSK5Fu51iQIaIM6yp4EiBJEb4gQRUptDpCbilQGErbZSIBt3VYltfWSIjTXUEQdIa45YlmMliWJPEkyTppv5VTh9CrBtyul2FMfWpTSUbN9zTPJx+pL+0u/wAxqtFVXybH+x+F2598/nVqqanM/M3pckfJBRRRVC5VPKd/5e/7Sz/Pt1lFav5Tv1B/2ln+clZRSeI5huhyhUz0Zwdi7cy3S5aezbVWysIks7KNBMiCQN0zIFQ1e7d5lkozISpWVMGG3j7B8BWBszVFtrlygDLEQAMuWIiN0RwqneUHHsiWsMGY22JuFSCcuXRVDezJY5TMFFiBpTVOlxQm1bt9X5pBZVYNu2LZCuTIBmGUKII7InjLfbe1RiBaYqVuKCrx6LbiCusj1tDzOpiTejN0pqRlUpqpHKVwN3N+6f6V2e5v3W/pUzhT2E+iv3Cla9eqXvPCPisk7ZfiQAbub90/0rs9zfut/Spmye1c+kPwJStCpe8HxWS/D8SEtWWc5Vtu5I9FbbMSOOgFah0evPesWnv5zcQFIuKVKlJSQpAgkCS285iJjQRfQL9cX6D/AHCrdZ2ZeYMSAhktBIOZmYsRInKmsT6W7dHa43FFJtU0ej4RWVSn4stBteYDtagqCwKSXEb8oXU8NBM6CDTm1tHGEApYW6hEq7MELDmVnT4Cd8CYrmF2A5ZTeIKhmcQxDqGzAW8yxoJBkHgFgjU2G1bCqFUQFAAA4AaAUhQpyitTpVZp7HuiiimTEzLyh/rn+in47tVqrL5Q/wBc/wBFPx3arVd7C/cxPD8T/wAqfn+wi36RfoN+K3S1IN+lX6Dfit0vWy6ictl/Oo2x+4fW/A9GD/Rp9BfuFGN3DxP4HownoJ9FfuFK1ec7eA+49Raiiisxs0fyZ3AcK49m8wPvW233MKt1UvyWDzGI78Qf5GHFXSuZU535nao/dx8goooqhoVLynn+xRzu2/safyrKq0bysv5rDrw60t71tsv+81nNJ1+YbocoUUUVibjRh59f2T/jtU7puw88p/y2/FbpxQyEO8J+jT6K/cKVpLCegn0V+4UrXto7HyqfM/MQw/pXPpD+WlL03w3p3fpj+WlOKEE9/RfoWLoB+ur+zf8A21qFZf0B/XF+g/8AtrUK42O+9Z6/g3+KvNhRRRSh1QooooAy7p9cBxjR6qIp8dW+5hVeqc6bWz8vuBROfIfA9WBAUSzGEmI49xhgdkuBJN0dxwpH33wfsrr0cTShTim+h5XF8MxVavOcY6N6apEYw86v0G/FbpamxW51g0X0X7RBBnrFULknfpuzaHSpNNkXjr5wd3yO794uH7q0/u6S6mT4LjLK8fiiF25dZbWZYkMN+o1BXd76U6HY7DXQLeLZkcxkbOUtkECF0jK30iQfHSnlrZFzEXreFYKA91Ax1XsL5x5RwGUlEYAa6kVXelew3wWKew4hZLWjwe0T2SDxIEK3IjkRPPxtTPL2JNaeR2+FYWdCk41oa3e9npZGojonh+Vw/wCq/wCTVXOlWHwuFU5b7dbHZs6XJ+luZB84t4AnSqDbxVxVyrcuKvsq7Bf3QYpFFJZURSzuYVFEs7HgBxNc+Cqxd3NnVlGk1bIjbvI9eL4W9cK5Q1/dM6i1aBIPLSNw3VfKg+hWxjhMFZsNGcLmuRu6xyWeDxAJIHcBU5WzbbuysYqKsgoooqCTP/LTiks4O1eeexfAAG9s1u6Mok/W+rWSbG2/Zv6O+IRpIFvD4cXnjg2dnCjwyHxrcfKR0bTHYTqnDEI4udgEsIV0zKo1YqHLZR6WWONfP20tnbW2YhW1dvjDEllu4S43Ut87NbPZPc0HSqOEW7supySsi52sNZ/9N0gfvGFsgfgqN2yVt23ZbG2rZCkg38PZCAwYzebBC89d1UFumG0Dvx2LPjiLn/2p/scbWxx6uw+MvhuyfO3MkHQh2ZsoHianJHsiM8u4j/8A0uKa2bgCQkWy4XUG5JGkxPm24cKsuw79q5aDXX2q7ZczGxhrXVgxJhixOUe0QNNYFT6+TcLs84RLydbcuC5cxH9wb1sFbeFV+XbuS8emAu85RQNr4na2B/s9+7jLCqMgQ3bgtlQIypDZGWNNJFChHsGeXc0WykKByAHwFe6bYG/1npkKNPRu2kIkTOa9v+qhjnS+MQKpKPmMaf2qw38Iwwnwmuz9o0Fs2eQXAsW9WkvX5XEsP6V36Q/lpS9ReHa5mOZoVmkZSiEqFyklrsqO2jDWPRPEipJsOgE9exPL5VgfuYL99VjxKj7y8uA4p/6/m/kT3Qm9lxtke1nXw827f7Y99atWOdALhbaFpWZWylypEAmLTCDlZ1OjHUNGg5wNjpLE1YVZ5oHa4bhquHo+HU3u/wAgooopc6AUUUUAVjpT0YW+TdBAaAGniFmCRHa37tOEMNQ1NtbGBbKGUHn1X5Z/zooqym1sXjUlFWTLMOhY6oie0YO/lOubLA0JGXLEb5aHFPxGz0V8vZaN56sD+HMfvoooU2gVSS6lz6J9GFRkvkhiJKQIgkFScvq6FhvYmd6iQbDtnY1jFJ1eItJdWZAcTlPNTvU94INFFQ3cq23qyqN5JtnEzlvAchiLkfa0/bU9sDohg8Gc2HsKjkR1hl7kcusclo7prlFQQTtFFFABRRRQAVH39j2mYuAyOTLNadrZY7pfIRn09qa7RQA0fo2hM9Y896Wifi1on7aW/wChWjpcL3REZbjsUI5G0CLZ960UUASBsrlyZRljLlgZY3RG6I4VHPsC3BVGuW1PqK2ZAOS2roZFHcFFFFAFb2j5PUbW25nmSFJ72hCp+qik8STrTbDeTnXtvI5ZzHvCorH3OtFFUcIt3sWU5JWuS+0ehFp0CroV3QMuUwB5sqIQQF0IYHKCQWJYwX/h08/pBH0tf3urj+GiipcIvdApyWzLP0a6K28Kc47TxEnU+8nefAKNT2RJJsNFFSlbYq3cKKKKk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3556" name="Picture 4" descr="http://www.sp5siemianowice.pl/images/rodz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7864" y="160338"/>
            <a:ext cx="2722529" cy="2241549"/>
          </a:xfrm>
          <a:prstGeom prst="rect">
            <a:avLst/>
          </a:prstGeom>
          <a:noFill/>
        </p:spPr>
      </p:pic>
      <p:pic>
        <p:nvPicPr>
          <p:cNvPr id="23558" name="Picture 6" descr="http://images.clipartpanda.com/clipart-for-teachers-clip-art-books-for-teacher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902" y="3522688"/>
            <a:ext cx="2611339" cy="2470327"/>
          </a:xfrm>
          <a:prstGeom prst="rect">
            <a:avLst/>
          </a:prstGeom>
          <a:noFill/>
        </p:spPr>
      </p:pic>
      <p:pic>
        <p:nvPicPr>
          <p:cNvPr id="23560" name="Picture 8" descr="http://images.clipartpanda.com/friend-clip-art-school_kids_group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93005" y="4326140"/>
            <a:ext cx="3086100" cy="1666875"/>
          </a:xfrm>
          <a:prstGeom prst="rect">
            <a:avLst/>
          </a:prstGeom>
          <a:noFill/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5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http://www.picgifs.com/clip-art/activities/reading/clip-art-reading-5129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2924175"/>
            <a:ext cx="2232025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9" descr="http://ts3.mm.bing.net/th?id=HN.608056035074575076&amp;pid=1.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260350"/>
            <a:ext cx="2305050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1" descr="http://4.bp.blogspot.com/-OaQh1EEOY2U/TfuR1aVueEI/AAAAAAAAAdU/39TeF47C6VY/s1600/school_clipart_boy_writting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3357563"/>
            <a:ext cx="216058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Box 7"/>
          <p:cNvSpPr txBox="1">
            <a:spLocks noChangeArrowheads="1"/>
          </p:cNvSpPr>
          <p:nvPr/>
        </p:nvSpPr>
        <p:spPr bwMode="auto">
          <a:xfrm>
            <a:off x="3348038" y="2636838"/>
            <a:ext cx="2447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/>
              <a:t>Llafaredd / Oracy</a:t>
            </a:r>
          </a:p>
        </p:txBody>
      </p:sp>
      <p:sp>
        <p:nvSpPr>
          <p:cNvPr id="4102" name="TextBox 8"/>
          <p:cNvSpPr txBox="1">
            <a:spLocks noChangeArrowheads="1"/>
          </p:cNvSpPr>
          <p:nvPr/>
        </p:nvSpPr>
        <p:spPr bwMode="auto">
          <a:xfrm>
            <a:off x="5940425" y="5445125"/>
            <a:ext cx="2447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/>
              <a:t>Darllen / Reading</a:t>
            </a:r>
          </a:p>
        </p:txBody>
      </p:sp>
      <p:sp>
        <p:nvSpPr>
          <p:cNvPr id="4103" name="TextBox 9"/>
          <p:cNvSpPr txBox="1">
            <a:spLocks noChangeArrowheads="1"/>
          </p:cNvSpPr>
          <p:nvPr/>
        </p:nvSpPr>
        <p:spPr bwMode="auto">
          <a:xfrm>
            <a:off x="539750" y="5229225"/>
            <a:ext cx="2447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/>
              <a:t>Ysgrifennu / Writing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940425" y="1916113"/>
            <a:ext cx="1079500" cy="865187"/>
          </a:xfrm>
          <a:prstGeom prst="straightConnector1">
            <a:avLst/>
          </a:prstGeom>
          <a:ln w="762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1979613" y="2060575"/>
            <a:ext cx="1079500" cy="936625"/>
          </a:xfrm>
          <a:prstGeom prst="straightConnector1">
            <a:avLst/>
          </a:prstGeom>
          <a:ln w="762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3563938" y="4365625"/>
            <a:ext cx="2087562" cy="0"/>
          </a:xfrm>
          <a:prstGeom prst="straightConnector1">
            <a:avLst/>
          </a:prstGeom>
          <a:ln w="762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7" name="TextBox 10"/>
          <p:cNvSpPr txBox="1">
            <a:spLocks noChangeArrowheads="1"/>
          </p:cNvSpPr>
          <p:nvPr/>
        </p:nvSpPr>
        <p:spPr bwMode="auto">
          <a:xfrm>
            <a:off x="323850" y="260350"/>
            <a:ext cx="3095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600"/>
              <a:t>Llythrennedd Literacy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BE54DD-DE6D-407C-A0C8-266CEA46098B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>
              <a:tabLst>
                <a:tab pos="6667500" algn="l"/>
              </a:tabLst>
            </a:pPr>
            <a:r>
              <a:rPr lang="en-GB" sz="4000" smtClean="0"/>
              <a:t>See it-Say it-Read it-Write it!</a:t>
            </a:r>
            <a:endParaRPr lang="en-US" sz="40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95400"/>
            <a:ext cx="7772400" cy="49530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I have not learned my five words,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They’re broken in my head.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Bits of would and should be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Fighting round my bed.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Geoffrey Ridden knows them,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The others know them too.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They can do the big words,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And tricky words like glue</a:t>
            </a:r>
            <a:r>
              <a:rPr lang="en-GB" sz="2800" smtClean="0"/>
              <a:t>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But I get stuck on all words,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I don’t know knew from new.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My words are made of teardrops,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2400" smtClean="0"/>
              <a:t>And I’m not as good as you.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2800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sz="280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33375"/>
            <a:ext cx="88392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y-GB" sz="3200" i="1" smtClean="0"/>
              <a:t>Mae Darllenwyr Go Iawn yn </a:t>
            </a:r>
            <a:br>
              <a:rPr lang="cy-GB" sz="3200" i="1" smtClean="0"/>
            </a:br>
            <a:r>
              <a:rPr lang="cy-GB" sz="3200" i="1" smtClean="0"/>
              <a:t>Darllen am Reswm</a:t>
            </a:r>
            <a:r>
              <a:rPr lang="en-GB" sz="3200" smtClean="0"/>
              <a:t> </a:t>
            </a:r>
            <a:br>
              <a:rPr lang="en-GB" sz="3200" smtClean="0"/>
            </a:br>
            <a:r>
              <a:rPr lang="en-GB" sz="3200" smtClean="0"/>
              <a:t>Real Readers Read for a Reason</a:t>
            </a:r>
            <a:endParaRPr lang="en-US" sz="3200" smtClean="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239000" y="1524000"/>
            <a:ext cx="16002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>
                <a:latin typeface="Times New Roman" pitchFamily="18" charset="0"/>
              </a:rPr>
              <a:t>We read for: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GB" sz="2000">
              <a:latin typeface="Times New Roman" pitchFamily="18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pleasure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information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instruction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verification</a:t>
            </a:r>
            <a:endParaRPr lang="en-US" sz="2000">
              <a:latin typeface="Times New Roman" pitchFamily="18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716463" y="4365625"/>
            <a:ext cx="25908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>
                <a:latin typeface="Times New Roman" pitchFamily="18" charset="0"/>
              </a:rPr>
              <a:t>Types of reading: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continuous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close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skimming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scanning</a:t>
            </a:r>
            <a:endParaRPr lang="en-US" sz="2000">
              <a:latin typeface="Times New Roman" pitchFamily="18" charset="0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057400" y="1600200"/>
            <a:ext cx="190500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000" b="1">
                <a:latin typeface="Times New Roman" pitchFamily="18" charset="0"/>
              </a:rPr>
              <a:t>They can: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recall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reflect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sz="2000">
                <a:latin typeface="Times New Roman" pitchFamily="18" charset="0"/>
              </a:rPr>
              <a:t> respond</a:t>
            </a:r>
            <a:endParaRPr lang="en-US" sz="2000">
              <a:latin typeface="Times New Roman" pitchFamily="18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57200" y="1600200"/>
            <a:ext cx="3124200" cy="17970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y-GB" sz="2000" b="1" i="1">
                <a:latin typeface="Times New Roman" pitchFamily="18" charset="0"/>
              </a:rPr>
              <a:t>Gallant: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 galw i gof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 adfyfyrio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 ymateb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051050" y="4365625"/>
            <a:ext cx="4876800" cy="2254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y-GB" sz="2000" b="1" i="1">
                <a:latin typeface="Times New Roman" pitchFamily="18" charset="0"/>
              </a:rPr>
              <a:t>Mathau o ddarllen: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 parhaus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 manwl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 cip-ddarllen(sgimio)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 llithr-ddarllen(sganio)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343400" y="1524000"/>
            <a:ext cx="4572000" cy="27114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y-GB" sz="2000" b="1" i="1">
                <a:latin typeface="Times New Roman" pitchFamily="18" charset="0"/>
              </a:rPr>
              <a:t>Rydyn ni'n darllen am </a:t>
            </a:r>
          </a:p>
          <a:p>
            <a:pPr>
              <a:spcBef>
                <a:spcPct val="50000"/>
              </a:spcBef>
            </a:pPr>
            <a:r>
              <a:rPr lang="cy-GB" sz="2000" b="1" i="1">
                <a:latin typeface="Times New Roman" pitchFamily="18" charset="0"/>
              </a:rPr>
              <a:t>y rhesymau canlynol: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pleser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gwybodaeth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cyfarwyddyd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y-GB" sz="2000" i="1">
                <a:latin typeface="Times New Roman" pitchFamily="18" charset="0"/>
              </a:rPr>
              <a:t>cadarnhau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692150"/>
            <a:ext cx="7696200" cy="4681538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b="1" dirty="0" smtClean="0"/>
              <a:t>Di Tri </a:t>
            </a:r>
            <a:r>
              <a:rPr lang="en-GB" sz="2800" b="1" dirty="0" err="1" smtClean="0"/>
              <a:t>Berrese</a:t>
            </a:r>
            <a:r>
              <a:rPr lang="en-GB" sz="2800" b="1" dirty="0" smtClean="0"/>
              <a:t> 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b="1" dirty="0" smtClean="0"/>
              <a:t>BY MONKEY BUSINESS  (First Steps)</a:t>
            </a:r>
            <a:endParaRPr lang="fr-FR" sz="28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FR" sz="2800" b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Uans</a:t>
            </a:r>
            <a:r>
              <a:rPr lang="fr-FR" sz="2800" dirty="0" smtClean="0"/>
              <a:t> </a:t>
            </a:r>
            <a:r>
              <a:rPr lang="fr-FR" sz="2800" dirty="0" err="1" smtClean="0"/>
              <a:t>oppona</a:t>
            </a:r>
            <a:r>
              <a:rPr lang="fr-FR" sz="2800" dirty="0" smtClean="0"/>
              <a:t> </a:t>
            </a:r>
            <a:r>
              <a:rPr lang="fr-FR" sz="2800" dirty="0" err="1" smtClean="0"/>
              <a:t>taim</a:t>
            </a:r>
            <a:r>
              <a:rPr lang="fr-FR" sz="2800" dirty="0" smtClean="0"/>
              <a:t> </a:t>
            </a:r>
            <a:r>
              <a:rPr lang="fr-FR" sz="2800" dirty="0" err="1" smtClean="0"/>
              <a:t>ues</a:t>
            </a:r>
            <a:r>
              <a:rPr lang="fr-FR" sz="2800" dirty="0" smtClean="0"/>
              <a:t> </a:t>
            </a:r>
            <a:r>
              <a:rPr lang="fr-FR" sz="2800" dirty="0" err="1" smtClean="0"/>
              <a:t>tre</a:t>
            </a:r>
            <a:r>
              <a:rPr lang="fr-FR" sz="2800" dirty="0" smtClean="0"/>
              <a:t> </a:t>
            </a:r>
            <a:r>
              <a:rPr lang="fr-FR" sz="2800" dirty="0" err="1" smtClean="0"/>
              <a:t>berrese</a:t>
            </a:r>
            <a:r>
              <a:rPr lang="fr-FR" sz="2800" dirty="0" smtClean="0"/>
              <a:t>;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mamma</a:t>
            </a:r>
            <a:r>
              <a:rPr lang="fr-FR" sz="2800" dirty="0" smtClean="0"/>
              <a:t> </a:t>
            </a:r>
            <a:r>
              <a:rPr lang="fr-FR" sz="2800" dirty="0" err="1" smtClean="0"/>
              <a:t>berre</a:t>
            </a:r>
            <a:r>
              <a:rPr lang="fr-FR" sz="2800" dirty="0" smtClean="0"/>
              <a:t>, </a:t>
            </a:r>
            <a:r>
              <a:rPr lang="fr-FR" sz="2800" dirty="0" err="1" smtClean="0"/>
              <a:t>pappa</a:t>
            </a:r>
            <a:r>
              <a:rPr lang="fr-FR" sz="2800" dirty="0" smtClean="0"/>
              <a:t> </a:t>
            </a:r>
            <a:r>
              <a:rPr lang="fr-FR" sz="2800" dirty="0" err="1" smtClean="0"/>
              <a:t>berre</a:t>
            </a:r>
            <a:r>
              <a:rPr lang="fr-FR" sz="2800" dirty="0" smtClean="0"/>
              <a:t>, a </a:t>
            </a:r>
            <a:r>
              <a:rPr lang="fr-FR" sz="2800" dirty="0" err="1" smtClean="0"/>
              <a:t>bebi</a:t>
            </a:r>
            <a:r>
              <a:rPr lang="fr-FR" sz="2800" dirty="0" smtClean="0"/>
              <a:t> </a:t>
            </a:r>
            <a:r>
              <a:rPr lang="fr-FR" sz="2800" dirty="0" err="1" smtClean="0"/>
              <a:t>berre</a:t>
            </a:r>
            <a:r>
              <a:rPr lang="fr-FR" sz="2800" dirty="0" smtClean="0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Live </a:t>
            </a:r>
            <a:r>
              <a:rPr lang="fr-FR" sz="2800" dirty="0" err="1" smtClean="0"/>
              <a:t>inne</a:t>
            </a:r>
            <a:r>
              <a:rPr lang="fr-FR" sz="2800" dirty="0" smtClean="0"/>
              <a:t> </a:t>
            </a:r>
            <a:r>
              <a:rPr lang="fr-FR" sz="2800" dirty="0" err="1" smtClean="0"/>
              <a:t>contri</a:t>
            </a:r>
            <a:r>
              <a:rPr lang="fr-FR" sz="2800" dirty="0" smtClean="0"/>
              <a:t> </a:t>
            </a:r>
            <a:r>
              <a:rPr lang="fr-FR" sz="2800" dirty="0" err="1" smtClean="0"/>
              <a:t>nire</a:t>
            </a:r>
            <a:r>
              <a:rPr lang="fr-FR" sz="2800" dirty="0" smtClean="0"/>
              <a:t> </a:t>
            </a:r>
            <a:r>
              <a:rPr lang="fr-FR" sz="2800" dirty="0" err="1" smtClean="0"/>
              <a:t>foresta</a:t>
            </a:r>
            <a:r>
              <a:rPr lang="fr-FR" sz="2800" dirty="0" smtClean="0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NAISE AUS.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NO MUCHEGGIA.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Unno</a:t>
            </a:r>
            <a:r>
              <a:rPr lang="fr-FR" sz="2800" dirty="0" smtClean="0"/>
              <a:t> </a:t>
            </a:r>
            <a:r>
              <a:rPr lang="fr-FR" sz="2800" dirty="0" err="1" smtClean="0"/>
              <a:t>doi</a:t>
            </a:r>
            <a:r>
              <a:rPr lang="fr-FR" sz="2800" dirty="0" smtClean="0"/>
              <a:t>, </a:t>
            </a:r>
            <a:r>
              <a:rPr lang="fr-FR" sz="2800" dirty="0" err="1" smtClean="0"/>
              <a:t>pappa</a:t>
            </a:r>
            <a:r>
              <a:rPr lang="fr-FR" sz="2800" dirty="0" smtClean="0"/>
              <a:t>, </a:t>
            </a:r>
            <a:r>
              <a:rPr lang="fr-FR" sz="2800" dirty="0" err="1" smtClean="0"/>
              <a:t>mamma</a:t>
            </a:r>
            <a:r>
              <a:rPr lang="fr-FR" sz="2800" dirty="0" smtClean="0"/>
              <a:t>, e </a:t>
            </a:r>
            <a:r>
              <a:rPr lang="fr-FR" sz="2800" dirty="0" err="1" smtClean="0"/>
              <a:t>bebi</a:t>
            </a:r>
            <a:r>
              <a:rPr lang="fr-FR" sz="2800" dirty="0" smtClean="0"/>
              <a:t> </a:t>
            </a:r>
            <a:endParaRPr lang="en-GB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smtClean="0"/>
              <a:t>go </a:t>
            </a:r>
            <a:r>
              <a:rPr lang="en-GB" sz="2800" dirty="0" err="1" smtClean="0"/>
              <a:t>tudia</a:t>
            </a:r>
            <a:r>
              <a:rPr lang="en-GB" sz="2800" dirty="0" smtClean="0"/>
              <a:t> </a:t>
            </a:r>
            <a:r>
              <a:rPr lang="en-GB" sz="2800" dirty="0" err="1" smtClean="0"/>
              <a:t>bice</a:t>
            </a:r>
            <a:r>
              <a:rPr lang="en-GB" sz="2800" dirty="0" smtClean="0"/>
              <a:t>, </a:t>
            </a:r>
            <a:endParaRPr lang="fr-FR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anie</a:t>
            </a:r>
            <a:r>
              <a:rPr lang="fr-FR" sz="2800" dirty="0" smtClean="0"/>
              <a:t> </a:t>
            </a:r>
            <a:r>
              <a:rPr lang="fr-FR" sz="2800" dirty="0" err="1" smtClean="0"/>
              <a:t>furghette</a:t>
            </a:r>
            <a:r>
              <a:rPr lang="fr-FR" sz="2800" dirty="0" smtClean="0"/>
              <a:t> loche di </a:t>
            </a:r>
            <a:r>
              <a:rPr lang="fr-FR" sz="2800" dirty="0" err="1" smtClean="0"/>
              <a:t>dorre</a:t>
            </a:r>
            <a:r>
              <a:rPr lang="fr-FR" sz="2800" dirty="0" smtClean="0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Bai </a:t>
            </a:r>
            <a:r>
              <a:rPr lang="fr-FR" sz="2800" dirty="0" err="1" smtClean="0"/>
              <a:t>enne</a:t>
            </a:r>
            <a:r>
              <a:rPr lang="fr-FR" sz="2800" dirty="0" smtClean="0"/>
              <a:t> bai </a:t>
            </a:r>
            <a:r>
              <a:rPr lang="fr-FR" sz="2800" dirty="0" err="1" smtClean="0"/>
              <a:t>commose</a:t>
            </a:r>
            <a:r>
              <a:rPr lang="fr-FR" sz="2800" dirty="0" smtClean="0"/>
              <a:t> </a:t>
            </a:r>
            <a:r>
              <a:rPr lang="fr-FR" sz="2800" dirty="0" err="1" smtClean="0"/>
              <a:t>Goldilocchese</a:t>
            </a:r>
            <a:r>
              <a:rPr lang="fr-FR" sz="2800" dirty="0" smtClean="0"/>
              <a:t>,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765175"/>
            <a:ext cx="7696200" cy="467995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sci</a:t>
            </a:r>
            <a:r>
              <a:rPr lang="fr-FR" sz="2800" dirty="0" smtClean="0"/>
              <a:t> </a:t>
            </a:r>
            <a:r>
              <a:rPr lang="fr-FR" sz="2800" dirty="0" err="1" smtClean="0"/>
              <a:t>garra</a:t>
            </a:r>
            <a:r>
              <a:rPr lang="fr-FR" sz="2800" dirty="0" smtClean="0"/>
              <a:t> </a:t>
            </a:r>
            <a:r>
              <a:rPr lang="fr-FR" sz="2800" dirty="0" err="1" smtClean="0"/>
              <a:t>nattinghe</a:t>
            </a:r>
            <a:r>
              <a:rPr lang="fr-FR" sz="2800" dirty="0" smtClean="0"/>
              <a:t> tu du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batta</a:t>
            </a:r>
            <a:r>
              <a:rPr lang="fr-FR" sz="2800" dirty="0" smtClean="0"/>
              <a:t> </a:t>
            </a:r>
            <a:r>
              <a:rPr lang="fr-FR" sz="2800" dirty="0" err="1" smtClean="0"/>
              <a:t>meiche</a:t>
            </a:r>
            <a:r>
              <a:rPr lang="fr-FR" sz="2800" dirty="0" smtClean="0"/>
              <a:t> </a:t>
            </a:r>
            <a:r>
              <a:rPr lang="fr-FR" sz="2800" dirty="0" err="1" smtClean="0"/>
              <a:t>troble</a:t>
            </a:r>
            <a:r>
              <a:rPr lang="fr-FR" sz="2800" dirty="0" smtClean="0"/>
              <a:t>.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Sci</a:t>
            </a:r>
            <a:r>
              <a:rPr lang="fr-FR" sz="2800" dirty="0" smtClean="0"/>
              <a:t> </a:t>
            </a:r>
            <a:r>
              <a:rPr lang="fr-FR" sz="2800" dirty="0" err="1" smtClean="0"/>
              <a:t>puschie</a:t>
            </a:r>
            <a:r>
              <a:rPr lang="fr-FR" sz="2800" dirty="0" smtClean="0"/>
              <a:t> </a:t>
            </a:r>
            <a:r>
              <a:rPr lang="fr-FR" sz="2800" dirty="0" err="1" smtClean="0"/>
              <a:t>olle</a:t>
            </a:r>
            <a:r>
              <a:rPr lang="fr-FR" sz="2800" dirty="0" smtClean="0"/>
              <a:t> </a:t>
            </a:r>
            <a:r>
              <a:rPr lang="fr-FR" sz="2800" dirty="0" err="1" smtClean="0"/>
              <a:t>fudde</a:t>
            </a:r>
            <a:r>
              <a:rPr lang="fr-FR" sz="2800" dirty="0" smtClean="0"/>
              <a:t> </a:t>
            </a:r>
            <a:r>
              <a:rPr lang="fr-FR" sz="2800" dirty="0" err="1" smtClean="0"/>
              <a:t>daon</a:t>
            </a:r>
            <a:r>
              <a:rPr lang="fr-FR" sz="2800" dirty="0" smtClean="0"/>
              <a:t> di </a:t>
            </a:r>
            <a:r>
              <a:rPr lang="fr-FR" sz="2800" dirty="0" err="1" smtClean="0"/>
              <a:t>maute</a:t>
            </a:r>
            <a:r>
              <a:rPr lang="fr-FR" sz="2800" dirty="0" smtClean="0"/>
              <a:t> ;</a:t>
            </a:r>
            <a:endParaRPr lang="en-GB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smtClean="0"/>
              <a:t>no </a:t>
            </a:r>
            <a:r>
              <a:rPr lang="en-GB" sz="2800" dirty="0" err="1" smtClean="0"/>
              <a:t>leve</a:t>
            </a:r>
            <a:r>
              <a:rPr lang="en-GB" sz="2800" dirty="0" smtClean="0"/>
              <a:t> </a:t>
            </a:r>
            <a:r>
              <a:rPr lang="en-GB" sz="2800" dirty="0" err="1" smtClean="0"/>
              <a:t>cromme</a:t>
            </a:r>
            <a:r>
              <a:rPr lang="en-GB" sz="2800" dirty="0" smtClean="0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smtClean="0"/>
              <a:t>Dan </a:t>
            </a:r>
            <a:r>
              <a:rPr lang="en-GB" sz="2800" dirty="0" err="1" smtClean="0"/>
              <a:t>schi</a:t>
            </a:r>
            <a:r>
              <a:rPr lang="en-GB" sz="2800" dirty="0" smtClean="0"/>
              <a:t> </a:t>
            </a:r>
            <a:r>
              <a:rPr lang="en-GB" sz="2800" dirty="0" err="1" smtClean="0"/>
              <a:t>gos</a:t>
            </a:r>
            <a:r>
              <a:rPr lang="en-GB" sz="2800" dirty="0" smtClean="0"/>
              <a:t> </a:t>
            </a:r>
            <a:r>
              <a:rPr lang="en-GB" sz="2800" dirty="0" err="1" smtClean="0"/>
              <a:t>appesterese</a:t>
            </a:r>
            <a:endParaRPr lang="en-GB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err="1" smtClean="0"/>
              <a:t>ene</a:t>
            </a:r>
            <a:r>
              <a:rPr lang="en-GB" sz="2800" dirty="0" smtClean="0"/>
              <a:t> </a:t>
            </a:r>
            <a:r>
              <a:rPr lang="en-GB" sz="2800" dirty="0" err="1" smtClean="0"/>
              <a:t>slipse</a:t>
            </a:r>
            <a:r>
              <a:rPr lang="en-GB" sz="2800" dirty="0" smtClean="0"/>
              <a:t> in </a:t>
            </a:r>
            <a:r>
              <a:rPr lang="en-GB" sz="2800" dirty="0" err="1" smtClean="0"/>
              <a:t>alle</a:t>
            </a:r>
            <a:r>
              <a:rPr lang="en-GB" sz="2800" dirty="0" smtClean="0"/>
              <a:t> </a:t>
            </a:r>
            <a:r>
              <a:rPr lang="en-GB" sz="2800" dirty="0" err="1" smtClean="0"/>
              <a:t>beddse</a:t>
            </a:r>
            <a:r>
              <a:rPr lang="en-GB" sz="2800" dirty="0" smtClean="0"/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smtClean="0"/>
              <a:t>LEISE SLOBBE! </a:t>
            </a:r>
            <a:endParaRPr lang="fr-FR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Bai </a:t>
            </a:r>
            <a:r>
              <a:rPr lang="fr-FR" sz="2800" dirty="0" err="1" smtClean="0"/>
              <a:t>anne</a:t>
            </a:r>
            <a:r>
              <a:rPr lang="fr-FR" sz="2800" dirty="0" smtClean="0"/>
              <a:t> bai </a:t>
            </a:r>
            <a:r>
              <a:rPr lang="fr-FR" sz="2800" dirty="0" err="1" smtClean="0"/>
              <a:t>commese</a:t>
            </a:r>
            <a:r>
              <a:rPr lang="fr-FR" sz="2800" dirty="0" smtClean="0"/>
              <a:t> </a:t>
            </a:r>
            <a:r>
              <a:rPr lang="fr-FR" sz="2800" dirty="0" err="1" smtClean="0"/>
              <a:t>omme</a:t>
            </a:r>
            <a:endParaRPr lang="fr-FR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d</a:t>
            </a:r>
            <a:r>
              <a:rPr lang="en-GB" sz="2800" dirty="0" err="1" smtClean="0"/>
              <a:t>i</a:t>
            </a:r>
            <a:r>
              <a:rPr lang="en-GB" sz="2800" dirty="0" smtClean="0"/>
              <a:t> tri </a:t>
            </a:r>
            <a:r>
              <a:rPr lang="en-GB" sz="2800" dirty="0" err="1" smtClean="0"/>
              <a:t>berrese</a:t>
            </a:r>
            <a:r>
              <a:rPr lang="en-GB" sz="2800" dirty="0" smtClean="0"/>
              <a:t>, </a:t>
            </a:r>
            <a:endParaRPr lang="fr-FR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alle</a:t>
            </a:r>
            <a:r>
              <a:rPr lang="fr-FR" sz="2800" dirty="0" smtClean="0"/>
              <a:t> </a:t>
            </a:r>
            <a:r>
              <a:rPr lang="fr-FR" sz="2800" dirty="0" err="1" smtClean="0"/>
              <a:t>sonnebronde</a:t>
            </a:r>
            <a:r>
              <a:rPr lang="fr-FR" sz="2800" dirty="0" smtClean="0"/>
              <a:t> </a:t>
            </a:r>
            <a:r>
              <a:rPr lang="fr-FR" sz="2800" dirty="0" err="1" smtClean="0"/>
              <a:t>enne</a:t>
            </a:r>
            <a:r>
              <a:rPr lang="fr-FR" sz="2800" dirty="0" smtClean="0"/>
              <a:t> </a:t>
            </a:r>
            <a:r>
              <a:rPr lang="fr-FR" sz="2800" dirty="0" err="1" smtClean="0"/>
              <a:t>sand</a:t>
            </a:r>
            <a:r>
              <a:rPr lang="fr-FR" sz="2800" dirty="0" smtClean="0"/>
              <a:t> </a:t>
            </a:r>
            <a:r>
              <a:rPr lang="fr-FR" sz="2800" dirty="0" err="1" smtClean="0"/>
              <a:t>inna</a:t>
            </a:r>
            <a:r>
              <a:rPr lang="fr-FR" sz="2800" dirty="0" smtClean="0"/>
              <a:t> </a:t>
            </a:r>
            <a:r>
              <a:rPr lang="fr-FR" sz="2800" dirty="0" err="1" smtClean="0"/>
              <a:t>scius</a:t>
            </a:r>
            <a:r>
              <a:rPr lang="fr-FR" sz="2800" dirty="0" smtClean="0"/>
              <a:t>. </a:t>
            </a:r>
            <a:endParaRPr lang="en-GB" sz="28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620713"/>
            <a:ext cx="7696200" cy="496887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smtClean="0"/>
              <a:t>Dei </a:t>
            </a:r>
            <a:r>
              <a:rPr lang="en-GB" sz="2800" dirty="0" err="1" smtClean="0"/>
              <a:t>garra</a:t>
            </a:r>
            <a:r>
              <a:rPr lang="en-GB" sz="2800" dirty="0" smtClean="0"/>
              <a:t> no </a:t>
            </a:r>
            <a:r>
              <a:rPr lang="en-GB" sz="2800" dirty="0" err="1" smtClean="0"/>
              <a:t>fudde</a:t>
            </a:r>
            <a:r>
              <a:rPr lang="en-GB" sz="2800" dirty="0" smtClean="0"/>
              <a:t>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err="1" smtClean="0"/>
              <a:t>garra</a:t>
            </a:r>
            <a:r>
              <a:rPr lang="en-GB" sz="2800" dirty="0" smtClean="0"/>
              <a:t> no </a:t>
            </a:r>
            <a:r>
              <a:rPr lang="en-GB" sz="2800" dirty="0" err="1" smtClean="0"/>
              <a:t>beddse</a:t>
            </a:r>
            <a:r>
              <a:rPr lang="en-GB" sz="28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smtClean="0"/>
              <a:t>En </a:t>
            </a:r>
            <a:r>
              <a:rPr lang="en-GB" sz="2800" dirty="0" err="1" smtClean="0"/>
              <a:t>wara</a:t>
            </a:r>
            <a:r>
              <a:rPr lang="en-GB" sz="2800" dirty="0" smtClean="0"/>
              <a:t> </a:t>
            </a:r>
            <a:r>
              <a:rPr lang="en-GB" sz="2800" dirty="0" err="1" smtClean="0"/>
              <a:t>dei</a:t>
            </a:r>
            <a:r>
              <a:rPr lang="en-GB" sz="2800" dirty="0" smtClean="0"/>
              <a:t> </a:t>
            </a:r>
            <a:r>
              <a:rPr lang="en-GB" sz="2800" dirty="0" err="1" smtClean="0"/>
              <a:t>goine</a:t>
            </a:r>
            <a:r>
              <a:rPr lang="en-GB" sz="2800" dirty="0" smtClean="0"/>
              <a:t> due to </a:t>
            </a:r>
            <a:r>
              <a:rPr lang="en-GB" sz="2800" dirty="0" err="1" smtClean="0"/>
              <a:t>Goldilocchese</a:t>
            </a:r>
            <a:r>
              <a:rPr lang="en-GB" sz="2800" dirty="0" smtClean="0"/>
              <a:t>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err="1" smtClean="0"/>
              <a:t>Tro</a:t>
            </a:r>
            <a:r>
              <a:rPr lang="en-GB" sz="2800" dirty="0" smtClean="0"/>
              <a:t> </a:t>
            </a:r>
            <a:r>
              <a:rPr lang="en-GB" sz="2800" dirty="0" err="1" smtClean="0"/>
              <a:t>erie</a:t>
            </a:r>
            <a:r>
              <a:rPr lang="en-GB" sz="2800" dirty="0" smtClean="0"/>
              <a:t> </a:t>
            </a:r>
            <a:r>
              <a:rPr lang="en-GB" sz="2800" dirty="0" err="1" smtClean="0"/>
              <a:t>inne</a:t>
            </a:r>
            <a:r>
              <a:rPr lang="en-GB" sz="2800" dirty="0" smtClean="0"/>
              <a:t> </a:t>
            </a:r>
            <a:r>
              <a:rPr lang="en-GB" sz="2800" dirty="0" err="1" smtClean="0"/>
              <a:t>strit</a:t>
            </a:r>
            <a:r>
              <a:rPr lang="en-GB" sz="2800" dirty="0" smtClean="0"/>
              <a:t>?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err="1" smtClean="0"/>
              <a:t>Colle</a:t>
            </a:r>
            <a:r>
              <a:rPr lang="en-GB" sz="2800" dirty="0" smtClean="0"/>
              <a:t> </a:t>
            </a:r>
            <a:r>
              <a:rPr lang="en-GB" sz="2800" dirty="0" err="1" smtClean="0"/>
              <a:t>pullssemenne</a:t>
            </a:r>
            <a:r>
              <a:rPr lang="en-GB" sz="2800" dirty="0" smtClean="0"/>
              <a:t>?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smtClean="0"/>
              <a:t>FETTE CIENZE!</a:t>
            </a:r>
            <a:endParaRPr lang="fr-FR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800" dirty="0" smtClean="0"/>
              <a:t>Dei </a:t>
            </a:r>
            <a:r>
              <a:rPr lang="fr-FR" sz="2800" dirty="0" err="1" smtClean="0"/>
              <a:t>uas</a:t>
            </a:r>
            <a:r>
              <a:rPr lang="fr-FR" sz="2800" dirty="0" smtClean="0"/>
              <a:t> Italien </a:t>
            </a:r>
            <a:r>
              <a:rPr lang="fr-FR" sz="2800" dirty="0" err="1" smtClean="0"/>
              <a:t>Berrese</a:t>
            </a:r>
            <a:r>
              <a:rPr lang="fr-FR" sz="2800" dirty="0" smtClean="0"/>
              <a:t>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800" dirty="0" err="1" smtClean="0"/>
              <a:t>enne</a:t>
            </a:r>
            <a:r>
              <a:rPr lang="fr-FR" sz="2800" dirty="0" smtClean="0"/>
              <a:t> dei </a:t>
            </a:r>
            <a:r>
              <a:rPr lang="fr-FR" sz="2800" dirty="0" err="1" smtClean="0"/>
              <a:t>slippe</a:t>
            </a:r>
            <a:r>
              <a:rPr lang="fr-FR" sz="2800" dirty="0" smtClean="0"/>
              <a:t> </a:t>
            </a:r>
            <a:r>
              <a:rPr lang="fr-FR" sz="2800" dirty="0" err="1" smtClean="0"/>
              <a:t>onna</a:t>
            </a:r>
            <a:r>
              <a:rPr lang="fr-FR" sz="2800" dirty="0" smtClean="0"/>
              <a:t> </a:t>
            </a:r>
            <a:r>
              <a:rPr lang="fr-FR" sz="2800" dirty="0" err="1" smtClean="0"/>
              <a:t>florre</a:t>
            </a:r>
            <a:r>
              <a:rPr lang="fr-FR" sz="2800" dirty="0" smtClean="0"/>
              <a:t>.</a:t>
            </a:r>
            <a:endParaRPr lang="en-GB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err="1" smtClean="0"/>
              <a:t>Goldilocchese</a:t>
            </a:r>
            <a:r>
              <a:rPr lang="en-GB" sz="2800" dirty="0" smtClean="0"/>
              <a:t> </a:t>
            </a:r>
            <a:r>
              <a:rPr lang="en-GB" sz="2800" dirty="0" err="1" smtClean="0"/>
              <a:t>stei</a:t>
            </a:r>
            <a:r>
              <a:rPr lang="en-GB" sz="2800" dirty="0" smtClean="0"/>
              <a:t> </a:t>
            </a:r>
            <a:r>
              <a:rPr lang="en-GB" sz="2800" dirty="0" err="1" smtClean="0"/>
              <a:t>derre</a:t>
            </a:r>
            <a:r>
              <a:rPr lang="en-GB" sz="2800" dirty="0" smtClean="0"/>
              <a:t> tree </a:t>
            </a:r>
            <a:r>
              <a:rPr lang="en-GB" sz="2800" dirty="0" err="1" smtClean="0"/>
              <a:t>unidase</a:t>
            </a:r>
            <a:r>
              <a:rPr lang="en-GB" sz="2800" dirty="0" smtClean="0"/>
              <a:t> ;</a:t>
            </a:r>
            <a:endParaRPr lang="fr-FR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r-FR" sz="2800" dirty="0" err="1" smtClean="0"/>
              <a:t>itte</a:t>
            </a:r>
            <a:r>
              <a:rPr lang="fr-FR" sz="2800" dirty="0" smtClean="0"/>
              <a:t> </a:t>
            </a:r>
            <a:r>
              <a:rPr lang="fr-FR" sz="2800" dirty="0" err="1" smtClean="0"/>
              <a:t>aute</a:t>
            </a:r>
            <a:r>
              <a:rPr lang="fr-FR" sz="2800" dirty="0" smtClean="0"/>
              <a:t> </a:t>
            </a:r>
            <a:r>
              <a:rPr lang="fr-FR" sz="2800" dirty="0" err="1" smtClean="0"/>
              <a:t>ausenomme</a:t>
            </a:r>
            <a:r>
              <a:rPr lang="fr-FR" sz="2800" dirty="0" smtClean="0"/>
              <a:t>; </a:t>
            </a:r>
            <a:endParaRPr lang="en-GB" sz="2800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20713"/>
            <a:ext cx="7696200" cy="489585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smtClean="0"/>
              <a:t>on </a:t>
            </a:r>
            <a:r>
              <a:rPr lang="en-GB" sz="2800" dirty="0" err="1" smtClean="0"/>
              <a:t>guista</a:t>
            </a:r>
            <a:r>
              <a:rPr lang="en-GB" sz="2800" dirty="0" smtClean="0"/>
              <a:t> </a:t>
            </a:r>
            <a:r>
              <a:rPr lang="en-GB" sz="2800" dirty="0" err="1" smtClean="0"/>
              <a:t>becose</a:t>
            </a:r>
            <a:r>
              <a:rPr lang="en-GB" sz="2800" dirty="0" smtClean="0"/>
              <a:t> </a:t>
            </a:r>
            <a:r>
              <a:rPr lang="en-GB" sz="2800" dirty="0" err="1" smtClean="0"/>
              <a:t>dei</a:t>
            </a:r>
            <a:r>
              <a:rPr lang="en-GB" sz="2800" dirty="0" smtClean="0"/>
              <a:t> </a:t>
            </a:r>
            <a:r>
              <a:rPr lang="en-GB" sz="2800" dirty="0" err="1" smtClean="0"/>
              <a:t>asche</a:t>
            </a:r>
            <a:r>
              <a:rPr lang="en-GB" sz="2800" dirty="0" smtClean="0"/>
              <a:t> </a:t>
            </a:r>
            <a:r>
              <a:rPr lang="en-GB" sz="2800" dirty="0" err="1" smtClean="0"/>
              <a:t>erra</a:t>
            </a:r>
            <a:endParaRPr lang="en-GB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smtClean="0"/>
              <a:t>to </a:t>
            </a:r>
            <a:r>
              <a:rPr lang="en-GB" sz="2800" dirty="0" err="1" smtClean="0"/>
              <a:t>meiche</a:t>
            </a:r>
            <a:r>
              <a:rPr lang="en-GB" sz="2800" dirty="0" smtClean="0"/>
              <a:t> </a:t>
            </a:r>
            <a:r>
              <a:rPr lang="en-GB" sz="2800" dirty="0" err="1" smtClean="0"/>
              <a:t>di</a:t>
            </a:r>
            <a:r>
              <a:rPr lang="en-GB" sz="2800" dirty="0" smtClean="0"/>
              <a:t> </a:t>
            </a:r>
            <a:r>
              <a:rPr lang="en-GB" sz="2800" dirty="0" err="1" smtClean="0"/>
              <a:t>beddse</a:t>
            </a:r>
            <a:r>
              <a:rPr lang="en-GB" sz="2800" dirty="0" smtClean="0"/>
              <a:t>,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err="1" smtClean="0"/>
              <a:t>sci</a:t>
            </a:r>
            <a:r>
              <a:rPr lang="en-GB" sz="2800" dirty="0" smtClean="0"/>
              <a:t> </a:t>
            </a:r>
            <a:r>
              <a:rPr lang="en-GB" sz="2800" dirty="0" err="1" smtClean="0"/>
              <a:t>sai</a:t>
            </a:r>
            <a:r>
              <a:rPr lang="en-GB" sz="2800" dirty="0" smtClean="0"/>
              <a:t> “Go </a:t>
            </a:r>
            <a:r>
              <a:rPr lang="en-GB" sz="2800" dirty="0" err="1" smtClean="0"/>
              <a:t>jumpe</a:t>
            </a:r>
            <a:r>
              <a:rPr lang="en-GB" sz="2800" dirty="0" smtClean="0"/>
              <a:t> in </a:t>
            </a:r>
            <a:r>
              <a:rPr lang="en-GB" sz="2800" dirty="0" err="1" smtClean="0"/>
              <a:t>di</a:t>
            </a:r>
            <a:r>
              <a:rPr lang="en-GB" sz="2800" dirty="0" smtClean="0"/>
              <a:t> </a:t>
            </a:r>
            <a:r>
              <a:rPr lang="en-GB" sz="2800" dirty="0" err="1" smtClean="0"/>
              <a:t>lache</a:t>
            </a:r>
            <a:r>
              <a:rPr lang="en-GB" sz="2800" dirty="0" smtClean="0"/>
              <a:t>,”</a:t>
            </a:r>
            <a:endParaRPr lang="fr-FR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enne</a:t>
            </a:r>
            <a:r>
              <a:rPr lang="fr-FR" sz="2800" dirty="0" smtClean="0"/>
              <a:t> </a:t>
            </a:r>
            <a:r>
              <a:rPr lang="fr-FR" sz="2800" dirty="0" err="1" smtClean="0"/>
              <a:t>runne</a:t>
            </a:r>
            <a:r>
              <a:rPr lang="fr-FR" sz="2800" dirty="0" smtClean="0"/>
              <a:t> </a:t>
            </a:r>
            <a:r>
              <a:rPr lang="fr-FR" sz="2800" dirty="0" err="1" smtClean="0"/>
              <a:t>omma</a:t>
            </a:r>
            <a:r>
              <a:rPr lang="fr-FR" sz="2800" dirty="0" smtClean="0"/>
              <a:t> </a:t>
            </a:r>
            <a:r>
              <a:rPr lang="fr-FR" sz="2800" dirty="0" err="1" smtClean="0"/>
              <a:t>criane</a:t>
            </a:r>
            <a:endParaRPr lang="fr-FR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to erre </a:t>
            </a:r>
            <a:r>
              <a:rPr lang="fr-FR" sz="2800" dirty="0" err="1" smtClean="0"/>
              <a:t>mamma</a:t>
            </a:r>
            <a:endParaRPr lang="fr-FR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tellen</a:t>
            </a:r>
            <a:r>
              <a:rPr lang="fr-FR" sz="2800" dirty="0" smtClean="0"/>
              <a:t> erre </a:t>
            </a:r>
            <a:r>
              <a:rPr lang="fr-FR" sz="2800" dirty="0" err="1" smtClean="0"/>
              <a:t>uat</a:t>
            </a:r>
            <a:r>
              <a:rPr lang="fr-FR" sz="2800" dirty="0" smtClean="0"/>
              <a:t> </a:t>
            </a:r>
            <a:r>
              <a:rPr lang="fr-FR" sz="2800" dirty="0" err="1" smtClean="0"/>
              <a:t>sanigunses</a:t>
            </a:r>
            <a:r>
              <a:rPr lang="fr-FR" sz="2800" dirty="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smtClean="0"/>
              <a:t>di tri </a:t>
            </a:r>
            <a:r>
              <a:rPr lang="fr-FR" sz="2800" dirty="0" err="1" smtClean="0"/>
              <a:t>berres</a:t>
            </a:r>
            <a:r>
              <a:rPr lang="fr-FR" sz="2800" dirty="0" smtClean="0"/>
              <a:t> </a:t>
            </a:r>
            <a:r>
              <a:rPr lang="fr-FR" sz="2800" dirty="0" err="1" smtClean="0"/>
              <a:t>uor</a:t>
            </a:r>
            <a:r>
              <a:rPr lang="fr-FR" sz="2800" dirty="0" smtClean="0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FR" sz="2800" dirty="0" err="1" smtClean="0"/>
              <a:t>Uatsiuse</a:t>
            </a:r>
            <a:r>
              <a:rPr lang="fr-FR" sz="2800" dirty="0" smtClean="0"/>
              <a:t> ?  </a:t>
            </a:r>
            <a:r>
              <a:rPr lang="fr-FR" sz="2800" dirty="0" err="1" smtClean="0"/>
              <a:t>Uara</a:t>
            </a:r>
            <a:r>
              <a:rPr lang="fr-FR" sz="2800" dirty="0" smtClean="0"/>
              <a:t> </a:t>
            </a:r>
            <a:r>
              <a:rPr lang="fr-FR" sz="2800" dirty="0" err="1" smtClean="0"/>
              <a:t>ju</a:t>
            </a:r>
            <a:r>
              <a:rPr lang="fr-FR" sz="2800" dirty="0" smtClean="0"/>
              <a:t> </a:t>
            </a:r>
            <a:r>
              <a:rPr lang="fr-FR" sz="2800" dirty="0" err="1" smtClean="0"/>
              <a:t>goine</a:t>
            </a:r>
            <a:r>
              <a:rPr lang="fr-FR" sz="2800" dirty="0" smtClean="0"/>
              <a:t> du ?</a:t>
            </a:r>
            <a:endParaRPr lang="en-GB" sz="28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dirty="0" smtClean="0"/>
              <a:t>-Go </a:t>
            </a:r>
            <a:r>
              <a:rPr lang="en-GB" sz="2800" dirty="0" err="1" smtClean="0"/>
              <a:t>compliene</a:t>
            </a:r>
            <a:r>
              <a:rPr lang="en-GB" sz="2800" dirty="0" smtClean="0"/>
              <a:t> </a:t>
            </a:r>
            <a:r>
              <a:rPr lang="en-GB" sz="2800" dirty="0" err="1" smtClean="0"/>
              <a:t>sittiole</a:t>
            </a:r>
            <a:r>
              <a:rPr lang="en-GB" sz="2800" dirty="0" smtClean="0"/>
              <a:t> ? </a:t>
            </a:r>
            <a:endParaRPr lang="en-GB" sz="2800" i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000" i="1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i="1" dirty="0" smtClean="0"/>
              <a:t>From Teaching Suggestions for Sounds </a:t>
            </a:r>
            <a:r>
              <a:rPr lang="en-GB" sz="2000" i="1" dirty="0" err="1" smtClean="0"/>
              <a:t>Freedomring</a:t>
            </a:r>
            <a:r>
              <a:rPr lang="en-GB" sz="2000" i="1" dirty="0" smtClean="0"/>
              <a:t> and Sounds Jubilee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dirty="0" smtClean="0"/>
              <a:t>by Bill Martin Jr. and Peggy Brogan, Holt, Rinehart and Winston. 1975.</a:t>
            </a:r>
            <a:r>
              <a:rPr lang="en-GB" sz="2600" dirty="0" smtClean="0"/>
              <a:t>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2988" y="144463"/>
            <a:ext cx="7339012" cy="659765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400" u="sng" smtClean="0"/>
              <a:t>Sut alla i helpu fy mhlentyn gyda’i ddarllen?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Darllenwch i’ch plentyn ar bob cyfle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Gofynnwch gwestiynau ‘pam’ am y stori wrth i chi ddarllen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Trafodwch y wybodaeth a gafwyd o lyfrau ffeithiol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Siaradwch am ddarllen y papur newydd, cylchgronau a llyfrau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Darllenwch lyfrau barddoniaeth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Tynnwch sylw at brint yr amgylchedd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Arhoswch a gofyn ‘Beth gredwch chi fydd yn digwydd nesa’?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Trafodwch y llyfrau yr ydych yn eu darllen gyda’ch gilydd. Cymharwch y cymeriadau â phobl go iawn.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Gadewch nodiadau o gwmpas y tŷ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Anogwch eich plentyn i ysgrifennu nodiadau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Ailadroddwch hoff storïau</a:t>
            </a:r>
          </a:p>
          <a:p>
            <a:pPr eaLnBrk="1" hangingPunct="1">
              <a:lnSpc>
                <a:spcPct val="150000"/>
              </a:lnSpc>
            </a:pPr>
            <a:r>
              <a:rPr lang="en-GB" sz="1900" smtClean="0"/>
              <a:t>Trafodwch hoff awduron a pham yr ydych yn eu hoffi</a:t>
            </a:r>
          </a:p>
        </p:txBody>
      </p:sp>
      <p:pic>
        <p:nvPicPr>
          <p:cNvPr id="7170" name="Picture 2" descr="https://s-media-cache-ak0.pinimg.com/originals/04/ee/c8/04eec8cf7881fd7dde92c6629bc93dd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8091" y="4221480"/>
            <a:ext cx="2548773" cy="1719264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88913"/>
            <a:ext cx="7265987" cy="640873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GB" sz="2000" u="sng" smtClean="0"/>
              <a:t>How Can I Help My Child With Reading?</a:t>
            </a:r>
            <a:endParaRPr lang="en-GB" sz="2000" smtClean="0"/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Read to your child whenever you can.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Ask a few ‘why’ questions about the story as you read.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Discuss information gleaned from factual books.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Talk about reading the newspaper, magazines and books.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Read poetry books.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Draw attention to environmental print.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Stop and ask ‘What do you think might happen next?’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Talk about the books you are reading together. Compare characters with real people.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Leave notes around the house.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Encourage your child to write messages.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Retell favourite stories.</a:t>
            </a:r>
          </a:p>
          <a:p>
            <a:pPr eaLnBrk="1" hangingPunct="1">
              <a:lnSpc>
                <a:spcPts val="3000"/>
              </a:lnSpc>
            </a:pPr>
            <a:r>
              <a:rPr lang="en-GB" sz="2000" smtClean="0"/>
              <a:t>Discuss favourite authors and why you like them.</a:t>
            </a:r>
          </a:p>
        </p:txBody>
      </p:sp>
      <p:pic>
        <p:nvPicPr>
          <p:cNvPr id="6146" name="Picture 2" descr="https://s-media-cache-ak0.pinimg.com/originals/04/ee/c8/04eec8cf7881fd7dde92c6629bc93dd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56572" y="4114712"/>
            <a:ext cx="2410241" cy="1625818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41288" y="150813"/>
            <a:ext cx="8861425" cy="649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914400" algn="l"/>
              </a:tabLst>
            </a:pPr>
            <a:r>
              <a:rPr lang="en-GB" sz="2000" b="1" dirty="0" err="1"/>
              <a:t>Rôl</a:t>
            </a:r>
            <a:r>
              <a:rPr lang="en-GB" sz="2000" b="1" dirty="0"/>
              <a:t> </a:t>
            </a:r>
            <a:r>
              <a:rPr lang="en-GB" sz="2000" b="1" dirty="0" err="1"/>
              <a:t>allweddol</a:t>
            </a:r>
            <a:r>
              <a:rPr lang="en-GB" sz="2000" b="1" dirty="0"/>
              <a:t> </a:t>
            </a:r>
            <a:r>
              <a:rPr lang="en-GB" sz="2000" b="1" dirty="0" err="1"/>
              <a:t>rhieni</a:t>
            </a:r>
            <a:r>
              <a:rPr lang="en-GB" sz="2000" b="1" dirty="0"/>
              <a:t> </a:t>
            </a:r>
            <a:r>
              <a:rPr lang="en-GB" sz="2000" b="1" dirty="0" err="1"/>
              <a:t>i</a:t>
            </a:r>
            <a:r>
              <a:rPr lang="en-GB" sz="2000" b="1" dirty="0"/>
              <a:t> </a:t>
            </a:r>
            <a:r>
              <a:rPr lang="en-GB" sz="2000" b="1" dirty="0" err="1"/>
              <a:t>wella</a:t>
            </a:r>
            <a:r>
              <a:rPr lang="en-GB" sz="2000" b="1" dirty="0"/>
              <a:t> </a:t>
            </a:r>
            <a:r>
              <a:rPr lang="en-GB" sz="2000" b="1" dirty="0" err="1"/>
              <a:t>darllen</a:t>
            </a:r>
            <a:r>
              <a:rPr lang="en-GB" sz="2000" b="1" dirty="0"/>
              <a:t> </a:t>
            </a:r>
            <a:r>
              <a:rPr lang="en-GB" sz="2000" b="1" dirty="0" err="1"/>
              <a:t>eu</a:t>
            </a:r>
            <a:r>
              <a:rPr lang="en-GB" sz="2000" b="1" dirty="0"/>
              <a:t> plant</a:t>
            </a:r>
          </a:p>
          <a:p>
            <a:pPr>
              <a:tabLst>
                <a:tab pos="914400" algn="l"/>
              </a:tabLst>
            </a:pPr>
            <a:endParaRPr lang="en-US" dirty="0"/>
          </a:p>
          <a:p>
            <a:pPr>
              <a:tabLst>
                <a:tab pos="914400" algn="l"/>
              </a:tabLst>
            </a:pPr>
            <a:r>
              <a:rPr lang="en-GB" sz="2000" dirty="0" err="1"/>
              <a:t>Pwrpas</a:t>
            </a:r>
            <a:r>
              <a:rPr lang="en-GB" sz="2000" dirty="0"/>
              <a:t> </a:t>
            </a:r>
            <a:r>
              <a:rPr lang="en-GB" sz="2000" dirty="0" err="1"/>
              <a:t>canolog</a:t>
            </a:r>
            <a:r>
              <a:rPr lang="en-GB" sz="2000" dirty="0"/>
              <a:t> </a:t>
            </a:r>
            <a:r>
              <a:rPr lang="en-GB" sz="2000" dirty="0" err="1"/>
              <a:t>darllen</a:t>
            </a:r>
            <a:r>
              <a:rPr lang="en-GB" sz="2000" dirty="0"/>
              <a:t> </a:t>
            </a:r>
            <a:r>
              <a:rPr lang="en-GB" sz="2000" dirty="0" err="1"/>
              <a:t>yw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ystyr</a:t>
            </a:r>
            <a:r>
              <a:rPr lang="en-GB" sz="2000" dirty="0"/>
              <a:t> o </a:t>
            </a:r>
            <a:r>
              <a:rPr lang="en-GB" sz="2000" dirty="0" err="1"/>
              <a:t>brint</a:t>
            </a:r>
            <a:endParaRPr lang="en-US" sz="2000" dirty="0"/>
          </a:p>
          <a:p>
            <a:pPr>
              <a:tabLst>
                <a:tab pos="914400" algn="l"/>
              </a:tabLst>
            </a:pPr>
            <a:r>
              <a:rPr lang="en-GB" sz="2000" dirty="0" err="1"/>
              <a:t>Canllawiau</a:t>
            </a:r>
            <a:r>
              <a:rPr lang="en-GB" sz="2000" dirty="0"/>
              <a:t> </a:t>
            </a:r>
            <a:r>
              <a:rPr lang="en-GB" sz="2000" dirty="0" err="1"/>
              <a:t>cwestiynau</a:t>
            </a:r>
            <a:r>
              <a:rPr lang="en-GB" sz="2000" dirty="0"/>
              <a:t>:</a:t>
            </a:r>
            <a:endParaRPr lang="en-US" sz="2000" dirty="0"/>
          </a:p>
          <a:p>
            <a:pPr>
              <a:buFontTx/>
              <a:buChar char="•"/>
              <a:tabLst>
                <a:tab pos="914400" algn="l"/>
              </a:tabLst>
            </a:pPr>
            <a:r>
              <a:rPr lang="en-GB" sz="2000" dirty="0"/>
              <a:t>Mae </a:t>
            </a:r>
            <a:r>
              <a:rPr lang="en-GB" sz="2000" dirty="0" err="1"/>
              <a:t>cwestiynau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helpu</a:t>
            </a:r>
            <a:r>
              <a:rPr lang="en-GB" sz="2000" dirty="0"/>
              <a:t> plant </a:t>
            </a:r>
            <a:r>
              <a:rPr lang="en-GB" sz="2000" dirty="0" err="1"/>
              <a:t>ddeall</a:t>
            </a:r>
            <a:r>
              <a:rPr lang="en-GB" sz="2000" dirty="0"/>
              <a:t> yr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maent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ddarllen</a:t>
            </a:r>
            <a:endParaRPr lang="en-US" sz="2000" dirty="0"/>
          </a:p>
          <a:p>
            <a:pPr>
              <a:buFontTx/>
              <a:buChar char="•"/>
              <a:tabLst>
                <a:tab pos="914400" algn="l"/>
              </a:tabLst>
            </a:pPr>
            <a:r>
              <a:rPr lang="en-GB" sz="2000" dirty="0" err="1"/>
              <a:t>Gallwch</a:t>
            </a:r>
            <a:r>
              <a:rPr lang="en-GB" sz="2000" dirty="0"/>
              <a:t> </a:t>
            </a:r>
            <a:r>
              <a:rPr lang="en-GB" sz="2000" dirty="0" err="1"/>
              <a:t>helpu</a:t>
            </a:r>
            <a:r>
              <a:rPr lang="en-GB" sz="2000" dirty="0"/>
              <a:t> </a:t>
            </a:r>
            <a:r>
              <a:rPr lang="en-GB" sz="2000" dirty="0" err="1"/>
              <a:t>drwy</a:t>
            </a:r>
            <a:r>
              <a:rPr lang="en-GB" sz="2000" dirty="0"/>
              <a:t> </a:t>
            </a:r>
            <a:r>
              <a:rPr lang="en-GB" sz="2000" dirty="0" err="1"/>
              <a:t>ofyn</a:t>
            </a:r>
            <a:r>
              <a:rPr lang="en-GB" sz="2000" dirty="0"/>
              <a:t> </a:t>
            </a:r>
            <a:r>
              <a:rPr lang="en-GB" sz="2000" dirty="0" err="1"/>
              <a:t>ystod</a:t>
            </a:r>
            <a:r>
              <a:rPr lang="en-GB" sz="2000" dirty="0"/>
              <a:t> o </a:t>
            </a:r>
            <a:r>
              <a:rPr lang="en-GB" sz="2000" dirty="0" err="1"/>
              <a:t>gwestiynau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/>
              <a:t>Beth </a:t>
            </a:r>
            <a:r>
              <a:rPr lang="en-GB" sz="2000" dirty="0" err="1"/>
              <a:t>ddigwyddodd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parc</a:t>
            </a:r>
            <a:r>
              <a:rPr lang="en-GB" sz="2000" dirty="0"/>
              <a:t>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 err="1"/>
              <a:t>Pwy</a:t>
            </a:r>
            <a:r>
              <a:rPr lang="en-GB" sz="2000" dirty="0"/>
              <a:t> </a:t>
            </a:r>
            <a:r>
              <a:rPr lang="en-GB" sz="2000" dirty="0" err="1"/>
              <a:t>oedd</a:t>
            </a:r>
            <a:r>
              <a:rPr lang="en-GB" sz="2000" dirty="0"/>
              <a:t> </a:t>
            </a:r>
            <a:r>
              <a:rPr lang="en-GB" sz="2000" dirty="0" err="1"/>
              <a:t>talaf</a:t>
            </a:r>
            <a:r>
              <a:rPr lang="en-GB" sz="2000" dirty="0"/>
              <a:t>, Susan </a:t>
            </a:r>
            <a:r>
              <a:rPr lang="en-GB" sz="2000" dirty="0" err="1"/>
              <a:t>neu</a:t>
            </a:r>
            <a:r>
              <a:rPr lang="en-GB" sz="2000" dirty="0"/>
              <a:t> John?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/>
              <a:t>Pa </a:t>
            </a:r>
            <a:r>
              <a:rPr lang="en-GB" sz="2000" dirty="0" err="1"/>
              <a:t>fath</a:t>
            </a:r>
            <a:r>
              <a:rPr lang="en-GB" sz="2000" dirty="0"/>
              <a:t> o </a:t>
            </a:r>
            <a:r>
              <a:rPr lang="en-GB" sz="2000" dirty="0" err="1"/>
              <a:t>berson</a:t>
            </a:r>
            <a:r>
              <a:rPr lang="en-GB" sz="2000" dirty="0"/>
              <a:t> </a:t>
            </a:r>
            <a:r>
              <a:rPr lang="en-GB" sz="2000" dirty="0" err="1"/>
              <a:t>oedd</a:t>
            </a:r>
            <a:r>
              <a:rPr lang="en-GB" sz="2000" dirty="0"/>
              <a:t> Mr Jones?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/>
              <a:t>Beth </a:t>
            </a:r>
            <a:r>
              <a:rPr lang="en-GB" sz="2000" dirty="0" err="1"/>
              <a:t>gredwch</a:t>
            </a:r>
            <a:r>
              <a:rPr lang="en-GB" sz="2000" dirty="0"/>
              <a:t> chi </a:t>
            </a:r>
            <a:r>
              <a:rPr lang="en-GB" sz="2000" dirty="0" err="1"/>
              <a:t>fydd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digwydd</a:t>
            </a:r>
            <a:r>
              <a:rPr lang="en-GB" sz="2000" dirty="0"/>
              <a:t> </a:t>
            </a:r>
            <a:r>
              <a:rPr lang="en-GB" sz="2000" dirty="0" err="1"/>
              <a:t>nesa</a:t>
            </a:r>
            <a:r>
              <a:rPr lang="en-GB" sz="2000" dirty="0"/>
              <a:t>’?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/>
              <a:t>Pam </a:t>
            </a:r>
            <a:r>
              <a:rPr lang="en-GB" sz="2000" dirty="0" err="1"/>
              <a:t>wnaeth</a:t>
            </a:r>
            <a:r>
              <a:rPr lang="en-GB" sz="2000" dirty="0"/>
              <a:t> y </a:t>
            </a:r>
            <a:r>
              <a:rPr lang="en-GB" sz="2000" dirty="0" err="1"/>
              <a:t>ferch</a:t>
            </a:r>
            <a:r>
              <a:rPr lang="en-GB" sz="2000" dirty="0"/>
              <a:t> </a:t>
            </a:r>
            <a:r>
              <a:rPr lang="en-GB" sz="2000" dirty="0" err="1"/>
              <a:t>ymddwyn</a:t>
            </a:r>
            <a:r>
              <a:rPr lang="en-GB" sz="2000" dirty="0"/>
              <a:t> </a:t>
            </a:r>
            <a:r>
              <a:rPr lang="en-GB" sz="2000" dirty="0" err="1"/>
              <a:t>fel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/>
              <a:t>Pam </a:t>
            </a:r>
            <a:r>
              <a:rPr lang="en-GB" sz="2000" dirty="0" err="1"/>
              <a:t>mae’r</a:t>
            </a:r>
            <a:r>
              <a:rPr lang="en-GB" sz="2000" dirty="0"/>
              <a:t> </a:t>
            </a:r>
            <a:r>
              <a:rPr lang="en-GB" sz="2000" dirty="0" err="1"/>
              <a:t>awdur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defnyddio’r</a:t>
            </a:r>
            <a:r>
              <a:rPr lang="en-GB" sz="2000" dirty="0"/>
              <a:t> </a:t>
            </a:r>
            <a:r>
              <a:rPr lang="en-GB" sz="2000" dirty="0" err="1"/>
              <a:t>gair</a:t>
            </a:r>
            <a:r>
              <a:rPr lang="en-GB" sz="2000" dirty="0"/>
              <a:t> …?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 err="1"/>
              <a:t>Allai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ddigwydd</a:t>
            </a:r>
            <a:r>
              <a:rPr lang="en-GB" sz="2000" dirty="0"/>
              <a:t> go </a:t>
            </a:r>
            <a:r>
              <a:rPr lang="en-GB" sz="2000" dirty="0" err="1"/>
              <a:t>iawn</a:t>
            </a:r>
            <a:r>
              <a:rPr lang="en-GB" sz="2000" dirty="0"/>
              <a:t>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/>
              <a:t>A </a:t>
            </a:r>
            <a:r>
              <a:rPr lang="en-GB" sz="2000" dirty="0" err="1"/>
              <a:t>ddylai</a:t>
            </a:r>
            <a:r>
              <a:rPr lang="en-GB" sz="2000" dirty="0"/>
              <a:t> plant </a:t>
            </a:r>
            <a:r>
              <a:rPr lang="en-GB" sz="2000" dirty="0" err="1"/>
              <a:t>ymddwyn</a:t>
            </a:r>
            <a:r>
              <a:rPr lang="en-GB" sz="2000" dirty="0"/>
              <a:t> </a:t>
            </a:r>
            <a:r>
              <a:rPr lang="en-GB" sz="2000" dirty="0" err="1"/>
              <a:t>fel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/>
              <a:t>Pa </a:t>
            </a:r>
            <a:r>
              <a:rPr lang="en-GB" sz="2000" dirty="0" err="1"/>
              <a:t>gymeriad</a:t>
            </a:r>
            <a:r>
              <a:rPr lang="en-GB" sz="2000" dirty="0"/>
              <a:t> </a:t>
            </a:r>
            <a:r>
              <a:rPr lang="en-GB" sz="2000" dirty="0" err="1"/>
              <a:t>oeddech</a:t>
            </a:r>
            <a:r>
              <a:rPr lang="en-GB" sz="2000" dirty="0"/>
              <a:t> </a:t>
            </a:r>
            <a:r>
              <a:rPr lang="en-GB" sz="2000" dirty="0" err="1"/>
              <a:t>chi’n</a:t>
            </a:r>
            <a:r>
              <a:rPr lang="en-GB" sz="2000" dirty="0"/>
              <a:t> </a:t>
            </a:r>
            <a:r>
              <a:rPr lang="en-GB" sz="2000" dirty="0" err="1"/>
              <a:t>hoffi</a:t>
            </a:r>
            <a:r>
              <a:rPr lang="en-GB" sz="2000" dirty="0"/>
              <a:t> </a:t>
            </a:r>
            <a:r>
              <a:rPr lang="en-GB" sz="2000" dirty="0" err="1"/>
              <a:t>orau</a:t>
            </a:r>
            <a:r>
              <a:rPr lang="en-GB" sz="2000" dirty="0"/>
              <a:t>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 err="1"/>
              <a:t>Sut</a:t>
            </a:r>
            <a:r>
              <a:rPr lang="en-GB" sz="2000" dirty="0"/>
              <a:t> </a:t>
            </a:r>
            <a:r>
              <a:rPr lang="en-GB" sz="2000" dirty="0" err="1"/>
              <a:t>oeddech</a:t>
            </a:r>
            <a:r>
              <a:rPr lang="en-GB" sz="2000" dirty="0"/>
              <a:t> </a:t>
            </a:r>
            <a:r>
              <a:rPr lang="en-GB" sz="2000" dirty="0" err="1"/>
              <a:t>chi’n</a:t>
            </a:r>
            <a:r>
              <a:rPr lang="en-GB" sz="2000" dirty="0"/>
              <a:t> </a:t>
            </a:r>
            <a:r>
              <a:rPr lang="en-GB" sz="2000" dirty="0" err="1"/>
              <a:t>teimlo</a:t>
            </a:r>
            <a:r>
              <a:rPr lang="en-GB" sz="2000" dirty="0"/>
              <a:t> </a:t>
            </a:r>
            <a:r>
              <a:rPr lang="en-GB" sz="2000" dirty="0" err="1"/>
              <a:t>wrth</a:t>
            </a:r>
            <a:r>
              <a:rPr lang="en-GB" sz="2000" dirty="0"/>
              <a:t> </a:t>
            </a:r>
            <a:r>
              <a:rPr lang="en-GB" sz="2000" dirty="0" err="1"/>
              <a:t>ddarllen</a:t>
            </a:r>
            <a:r>
              <a:rPr lang="en-GB" sz="2000" dirty="0"/>
              <a:t> y </a:t>
            </a:r>
            <a:r>
              <a:rPr lang="en-GB" sz="2000" dirty="0" err="1"/>
              <a:t>stori</a:t>
            </a:r>
            <a:r>
              <a:rPr lang="en-GB" sz="2000" dirty="0"/>
              <a:t>?</a:t>
            </a:r>
            <a:endParaRPr lang="en-US" sz="2000" dirty="0"/>
          </a:p>
          <a:p>
            <a:pPr lvl="1">
              <a:buFontTx/>
              <a:buChar char="•"/>
              <a:tabLst>
                <a:tab pos="914400" algn="l"/>
              </a:tabLst>
            </a:pPr>
            <a:r>
              <a:rPr lang="en-GB" sz="2000" dirty="0" err="1"/>
              <a:t>Sut</a:t>
            </a:r>
            <a:r>
              <a:rPr lang="en-GB" sz="2000" dirty="0"/>
              <a:t> </a:t>
            </a:r>
            <a:r>
              <a:rPr lang="en-GB" sz="2000" dirty="0" err="1"/>
              <a:t>allwch</a:t>
            </a:r>
            <a:r>
              <a:rPr lang="en-GB" sz="2000" dirty="0"/>
              <a:t> chi </a:t>
            </a:r>
            <a:r>
              <a:rPr lang="en-GB" sz="2000" dirty="0" err="1"/>
              <a:t>ddod</a:t>
            </a:r>
            <a:r>
              <a:rPr lang="en-GB" sz="2000" dirty="0"/>
              <a:t> o </a:t>
            </a:r>
            <a:r>
              <a:rPr lang="en-GB" sz="2000" dirty="0" err="1"/>
              <a:t>hyd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wybodaeth</a:t>
            </a:r>
            <a:r>
              <a:rPr lang="en-GB" sz="2000" dirty="0"/>
              <a:t> </a:t>
            </a:r>
            <a:r>
              <a:rPr lang="en-GB" sz="2000" dirty="0" err="1"/>
              <a:t>sydd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angen</a:t>
            </a:r>
            <a:r>
              <a:rPr lang="en-GB" sz="2000" dirty="0"/>
              <a:t>? (</a:t>
            </a:r>
            <a:r>
              <a:rPr lang="en-GB" sz="2000" dirty="0" err="1"/>
              <a:t>Anllenyddol</a:t>
            </a:r>
            <a:r>
              <a:rPr lang="en-GB" sz="2000" dirty="0"/>
              <a:t>)</a:t>
            </a:r>
          </a:p>
          <a:p>
            <a:pPr lvl="1">
              <a:buFontTx/>
              <a:buChar char="•"/>
              <a:tabLst>
                <a:tab pos="914400" algn="l"/>
              </a:tabLst>
            </a:pPr>
            <a:endParaRPr lang="en-US" sz="2000" dirty="0"/>
          </a:p>
          <a:p>
            <a:pPr lvl="1">
              <a:tabLst>
                <a:tab pos="914400" algn="l"/>
              </a:tabLst>
            </a:pPr>
            <a:r>
              <a:rPr lang="en-GB" sz="2000" b="1" dirty="0" err="1"/>
              <a:t>Cofiwch</a:t>
            </a:r>
            <a:r>
              <a:rPr lang="en-GB" sz="2000" b="1" dirty="0"/>
              <a:t> </a:t>
            </a:r>
            <a:r>
              <a:rPr lang="en-GB" sz="2000" b="1" dirty="0" err="1"/>
              <a:t>annog</a:t>
            </a:r>
            <a:r>
              <a:rPr lang="en-GB" sz="2000" b="1" dirty="0"/>
              <a:t> </a:t>
            </a:r>
            <a:r>
              <a:rPr lang="en-GB" sz="2000" b="1" dirty="0" err="1"/>
              <a:t>eich</a:t>
            </a:r>
            <a:r>
              <a:rPr lang="en-GB" sz="2000" b="1" dirty="0"/>
              <a:t> </a:t>
            </a:r>
            <a:r>
              <a:rPr lang="en-GB" sz="2000" b="1" dirty="0" err="1"/>
              <a:t>plentyn</a:t>
            </a:r>
            <a:r>
              <a:rPr lang="en-GB" sz="2000" b="1" dirty="0"/>
              <a:t> </a:t>
            </a:r>
            <a:r>
              <a:rPr lang="en-GB" sz="2000" b="1" dirty="0" err="1"/>
              <a:t>i</a:t>
            </a:r>
            <a:r>
              <a:rPr lang="en-GB" sz="2000" b="1" dirty="0"/>
              <a:t> ‘</a:t>
            </a:r>
            <a:r>
              <a:rPr lang="en-GB" sz="2000" b="1" dirty="0" err="1"/>
              <a:t>Oedi</a:t>
            </a:r>
            <a:r>
              <a:rPr lang="en-GB" sz="2000" b="1" dirty="0"/>
              <a:t> a </a:t>
            </a:r>
            <a:r>
              <a:rPr lang="en-GB" sz="2000" b="1" dirty="0" err="1"/>
              <a:t>Meddwl</a:t>
            </a:r>
            <a:r>
              <a:rPr lang="en-GB" sz="2000" b="1" dirty="0"/>
              <a:t>’ am yr </a:t>
            </a:r>
            <a:r>
              <a:rPr lang="en-GB" sz="2000" b="1" dirty="0" err="1"/>
              <a:t>hyn</a:t>
            </a:r>
            <a:r>
              <a:rPr lang="en-GB" sz="2000" b="1" dirty="0"/>
              <a:t> </a:t>
            </a:r>
            <a:r>
              <a:rPr lang="en-GB" sz="2000" b="1" dirty="0" err="1"/>
              <a:t>maent</a:t>
            </a:r>
            <a:r>
              <a:rPr lang="en-GB" sz="2000" b="1" dirty="0"/>
              <a:t> </a:t>
            </a:r>
            <a:r>
              <a:rPr lang="en-GB" sz="2000" b="1" dirty="0" err="1"/>
              <a:t>yn</a:t>
            </a:r>
            <a:r>
              <a:rPr lang="en-GB" sz="2000" b="1" dirty="0"/>
              <a:t> </a:t>
            </a:r>
            <a:r>
              <a:rPr lang="en-GB" sz="2000" b="1" dirty="0" err="1"/>
              <a:t>ei</a:t>
            </a:r>
            <a:r>
              <a:rPr lang="en-GB" sz="2000" b="1" dirty="0"/>
              <a:t> </a:t>
            </a:r>
            <a:r>
              <a:rPr lang="en-GB" sz="2000" b="1" dirty="0" err="1"/>
              <a:t>ddarllen</a:t>
            </a:r>
            <a:r>
              <a:rPr lang="en-GB" sz="2000" b="1" dirty="0"/>
              <a:t>.</a:t>
            </a:r>
            <a:endParaRPr lang="en-US" sz="2000" dirty="0"/>
          </a:p>
          <a:p>
            <a:pPr eaLnBrk="0" hangingPunct="0">
              <a:tabLst>
                <a:tab pos="914400" algn="l"/>
              </a:tabLst>
            </a:pPr>
            <a:endParaRPr lang="en-US" dirty="0">
              <a:latin typeface="Arial" charset="0"/>
            </a:endParaRPr>
          </a:p>
        </p:txBody>
      </p:sp>
      <p:pic>
        <p:nvPicPr>
          <p:cNvPr id="5122" name="Picture 2" descr="https://encrypted-tbn2.gstatic.com/images?q=tbn:ANd9GcSafKgLa8LYgfv0bD4aUZhq40e2zUHtL4vSrLKRFDHP5UKJVF6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4501" y="2149473"/>
            <a:ext cx="2038350" cy="2247901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150" y="115888"/>
            <a:ext cx="7696200" cy="5472112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GB" sz="2000" b="1" dirty="0" smtClean="0"/>
              <a:t>Parents Have a Key Role to Play in Improving Their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GB" sz="2000" b="1" dirty="0" smtClean="0"/>
              <a:t>Children’s Reading</a:t>
            </a:r>
            <a:endParaRPr lang="en-GB" sz="2000" dirty="0" smtClean="0"/>
          </a:p>
          <a:p>
            <a:pPr eaLnBrk="1" hangingPunct="1">
              <a:lnSpc>
                <a:spcPct val="80000"/>
              </a:lnSpc>
            </a:pPr>
            <a:endParaRPr lang="en-GB" sz="20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dirty="0" smtClean="0"/>
              <a:t>The central purpose of reading is to gain meaning from print.</a:t>
            </a:r>
            <a:endParaRPr lang="en-GB" sz="2000" u="sng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dirty="0" smtClean="0"/>
              <a:t>A Guide To Questions: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Asking questions helps children to understand what they’re reading.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You can help by asking a range of questions.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What happened at the park?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Who was taller, Susan or John?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What sort of person is Mr. Jones?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What do you think will happen next?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Why did the girl behave as she did?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Why does the author use the word…..?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Could this really happen?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Do you think the children should behave in this way?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Which character did you like best?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How did the story make you feel?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dirty="0" smtClean="0"/>
              <a:t>How can you find the information you want? (non-fiction)</a:t>
            </a:r>
          </a:p>
          <a:p>
            <a:pPr eaLnBrk="1" hangingPunct="1">
              <a:lnSpc>
                <a:spcPct val="80000"/>
              </a:lnSpc>
              <a:buNone/>
            </a:pPr>
            <a:endParaRPr lang="en-GB" sz="2000" b="1" dirty="0" smtClean="0"/>
          </a:p>
          <a:p>
            <a:pPr eaLnBrk="1" hangingPunct="1">
              <a:lnSpc>
                <a:spcPct val="80000"/>
              </a:lnSpc>
            </a:pPr>
            <a:r>
              <a:rPr lang="en-GB" sz="2000" b="1" dirty="0" smtClean="0"/>
              <a:t>Remember encourage your child to ‘Stop and Think’ about what they read.</a:t>
            </a:r>
          </a:p>
        </p:txBody>
      </p:sp>
      <p:pic>
        <p:nvPicPr>
          <p:cNvPr id="3" name="Picture 2" descr="https://encrypted-tbn2.gstatic.com/images?q=tbn:ANd9GcSafKgLa8LYgfv0bD4aUZhq40e2zUHtL4vSrLKRFDHP5UKJVF6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4501" y="2449273"/>
            <a:ext cx="2038350" cy="2247901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611188" y="-154573"/>
            <a:ext cx="7777162" cy="704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3200" b="1" u="sng" dirty="0" err="1"/>
              <a:t>Darllen</a:t>
            </a:r>
            <a:r>
              <a:rPr lang="en-GB" sz="3200" b="1" u="sng" dirty="0"/>
              <a:t> </a:t>
            </a:r>
            <a:r>
              <a:rPr lang="en-GB" sz="3200" b="1" u="sng" dirty="0" err="1"/>
              <a:t>i</a:t>
            </a:r>
            <a:r>
              <a:rPr lang="en-GB" sz="3200" b="1" u="sng" dirty="0"/>
              <a:t> mi</a:t>
            </a:r>
            <a:endParaRPr lang="en-US" sz="3200" dirty="0"/>
          </a:p>
          <a:p>
            <a:pPr algn="ctr"/>
            <a:r>
              <a:rPr lang="en-GB" sz="3200" dirty="0" err="1"/>
              <a:t>Darllen</a:t>
            </a:r>
            <a:r>
              <a:rPr lang="en-GB" sz="3200" dirty="0"/>
              <a:t> yw </a:t>
            </a:r>
            <a:r>
              <a:rPr lang="en-GB" sz="3200" dirty="0" err="1"/>
              <a:t>agor</a:t>
            </a:r>
            <a:r>
              <a:rPr lang="en-GB" sz="3200" dirty="0"/>
              <a:t> </a:t>
            </a:r>
            <a:r>
              <a:rPr lang="en-GB" sz="3200" dirty="0" err="1"/>
              <a:t>llyfr</a:t>
            </a:r>
            <a:endParaRPr lang="en-US" sz="3200" dirty="0"/>
          </a:p>
          <a:p>
            <a:pPr algn="ctr"/>
            <a:r>
              <a:rPr lang="fr-FR" sz="3200" dirty="0"/>
              <a:t>A </a:t>
            </a:r>
            <a:r>
              <a:rPr lang="fr-FR" sz="3200" dirty="0" err="1"/>
              <a:t>syllu</a:t>
            </a:r>
            <a:r>
              <a:rPr lang="fr-FR" sz="3200" dirty="0"/>
              <a:t> </a:t>
            </a:r>
            <a:r>
              <a:rPr lang="fr-FR" sz="3200" dirty="0" err="1"/>
              <a:t>ar</a:t>
            </a:r>
            <a:r>
              <a:rPr lang="fr-FR" sz="3200" dirty="0"/>
              <a:t> </a:t>
            </a:r>
            <a:r>
              <a:rPr lang="fr-FR" sz="3200" dirty="0" err="1"/>
              <a:t>luniau</a:t>
            </a:r>
            <a:r>
              <a:rPr lang="fr-FR" sz="3200" dirty="0"/>
              <a:t> di-ri,</a:t>
            </a:r>
            <a:endParaRPr lang="en-US" sz="3200" dirty="0"/>
          </a:p>
          <a:p>
            <a:pPr algn="ctr"/>
            <a:r>
              <a:rPr lang="en-US" sz="3200" dirty="0" err="1"/>
              <a:t>Darllen</a:t>
            </a:r>
            <a:r>
              <a:rPr lang="en-US" sz="3200" dirty="0"/>
              <a:t> yw </a:t>
            </a:r>
            <a:r>
              <a:rPr lang="en-US" sz="3200" dirty="0" err="1"/>
              <a:t>gwrando</a:t>
            </a:r>
            <a:r>
              <a:rPr lang="en-US" sz="3200" dirty="0"/>
              <a:t> </a:t>
            </a:r>
            <a:r>
              <a:rPr lang="en-US" sz="3200" dirty="0" err="1"/>
              <a:t>ar</a:t>
            </a:r>
            <a:r>
              <a:rPr lang="en-US" sz="3200" dirty="0"/>
              <a:t> </a:t>
            </a:r>
            <a:r>
              <a:rPr lang="en-US" sz="3200" dirty="0" err="1"/>
              <a:t>antur</a:t>
            </a:r>
            <a:endParaRPr lang="en-US" sz="3200" dirty="0"/>
          </a:p>
          <a:p>
            <a:pPr algn="ctr"/>
            <a:r>
              <a:rPr lang="en-US" sz="3200" dirty="0"/>
              <a:t>Yn </a:t>
            </a:r>
            <a:r>
              <a:rPr lang="en-US" sz="3200" dirty="0" err="1"/>
              <a:t>cael</a:t>
            </a:r>
            <a:r>
              <a:rPr lang="en-US" sz="3200" dirty="0"/>
              <a:t> </a:t>
            </a:r>
            <a:r>
              <a:rPr lang="en-US" sz="3200" dirty="0" err="1"/>
              <a:t>ei</a:t>
            </a:r>
            <a:r>
              <a:rPr lang="en-US" sz="3200" dirty="0"/>
              <a:t> </a:t>
            </a:r>
            <a:r>
              <a:rPr lang="en-US" sz="3200" dirty="0" err="1" smtClean="0"/>
              <a:t>darllen</a:t>
            </a:r>
            <a:r>
              <a:rPr lang="en-US" sz="3200" dirty="0" smtClean="0"/>
              <a:t> </a:t>
            </a:r>
            <a:r>
              <a:rPr lang="en-US" sz="3200" dirty="0" err="1"/>
              <a:t>gan</a:t>
            </a:r>
            <a:r>
              <a:rPr lang="en-US" sz="3200" dirty="0"/>
              <a:t> </a:t>
            </a:r>
            <a:r>
              <a:rPr lang="en-US" sz="3200" dirty="0" err="1"/>
              <a:t>Mamgu</a:t>
            </a:r>
            <a:r>
              <a:rPr lang="en-US" sz="3200" dirty="0"/>
              <a:t>.</a:t>
            </a:r>
          </a:p>
          <a:p>
            <a:pPr algn="ctr"/>
            <a:endParaRPr lang="en-US" dirty="0"/>
          </a:p>
          <a:p>
            <a:pPr algn="ctr"/>
            <a:r>
              <a:rPr lang="en-US" sz="3200" dirty="0" err="1"/>
              <a:t>Darllen</a:t>
            </a:r>
            <a:r>
              <a:rPr lang="en-US" sz="3200" dirty="0"/>
              <a:t> yw </a:t>
            </a:r>
            <a:r>
              <a:rPr lang="en-US" sz="3200" dirty="0" err="1"/>
              <a:t>meddwl</a:t>
            </a:r>
            <a:r>
              <a:rPr lang="en-US" sz="3200" dirty="0"/>
              <a:t> am </a:t>
            </a:r>
            <a:r>
              <a:rPr lang="en-US" sz="3200" dirty="0" err="1"/>
              <a:t>bobl</a:t>
            </a:r>
            <a:r>
              <a:rPr lang="en-US" sz="3200" dirty="0"/>
              <a:t> </a:t>
            </a:r>
          </a:p>
          <a:p>
            <a:pPr algn="ctr"/>
            <a:r>
              <a:rPr lang="en-US" sz="3200" dirty="0" err="1"/>
              <a:t>Sy’n</a:t>
            </a:r>
            <a:r>
              <a:rPr lang="en-US" sz="3200" dirty="0"/>
              <a:t> </a:t>
            </a:r>
            <a:r>
              <a:rPr lang="en-US" sz="3200" dirty="0" err="1"/>
              <a:t>cuddio</a:t>
            </a:r>
            <a:r>
              <a:rPr lang="en-US" sz="3200" dirty="0"/>
              <a:t> </a:t>
            </a:r>
            <a:r>
              <a:rPr lang="en-US" sz="3200" dirty="0" err="1"/>
              <a:t>ym</a:t>
            </a:r>
            <a:r>
              <a:rPr lang="en-US" sz="3200" dirty="0"/>
              <a:t> </a:t>
            </a:r>
            <a:r>
              <a:rPr lang="en-US" sz="3200" dirty="0" err="1"/>
              <a:t>mhob</a:t>
            </a:r>
            <a:r>
              <a:rPr lang="en-US" sz="3200" dirty="0"/>
              <a:t> </a:t>
            </a:r>
            <a:r>
              <a:rPr lang="en-US" sz="3200" dirty="0" err="1"/>
              <a:t>stori</a:t>
            </a:r>
            <a:r>
              <a:rPr lang="en-US" sz="3200" dirty="0"/>
              <a:t> </a:t>
            </a:r>
            <a:r>
              <a:rPr lang="en-US" sz="3200" dirty="0" err="1"/>
              <a:t>dda</a:t>
            </a:r>
            <a:r>
              <a:rPr lang="en-US" sz="3200" dirty="0"/>
              <a:t>,</a:t>
            </a:r>
          </a:p>
          <a:p>
            <a:pPr algn="ctr"/>
            <a:r>
              <a:rPr lang="en-US" sz="3200" dirty="0" err="1"/>
              <a:t>A’r</a:t>
            </a:r>
            <a:r>
              <a:rPr lang="en-US" sz="3200" dirty="0"/>
              <a:t> </a:t>
            </a:r>
            <a:r>
              <a:rPr lang="en-US" sz="3200" dirty="0" err="1"/>
              <a:t>lleoliad</a:t>
            </a:r>
            <a:r>
              <a:rPr lang="en-US" sz="3200" dirty="0"/>
              <a:t> </a:t>
            </a:r>
            <a:r>
              <a:rPr lang="en-US" sz="3200" dirty="0" err="1"/>
              <a:t>sy’n</a:t>
            </a:r>
            <a:r>
              <a:rPr lang="en-US" sz="3200" dirty="0"/>
              <a:t> </a:t>
            </a:r>
            <a:r>
              <a:rPr lang="en-US" sz="3200" dirty="0" err="1"/>
              <a:t>llawn</a:t>
            </a:r>
            <a:r>
              <a:rPr lang="en-US" sz="3200" dirty="0"/>
              <a:t> </a:t>
            </a:r>
            <a:r>
              <a:rPr lang="en-US" sz="3200" dirty="0" err="1"/>
              <a:t>syndod</a:t>
            </a:r>
            <a:endParaRPr lang="en-US" sz="3200" dirty="0"/>
          </a:p>
          <a:p>
            <a:pPr algn="ctr"/>
            <a:r>
              <a:rPr lang="en-US" sz="3200" dirty="0" err="1"/>
              <a:t>Boed</a:t>
            </a:r>
            <a:r>
              <a:rPr lang="en-US" sz="3200" dirty="0"/>
              <a:t> </a:t>
            </a:r>
            <a:r>
              <a:rPr lang="en-US" sz="3200" dirty="0" err="1"/>
              <a:t>hi’n</a:t>
            </a:r>
            <a:r>
              <a:rPr lang="en-US" sz="3200" dirty="0"/>
              <a:t> </a:t>
            </a:r>
            <a:r>
              <a:rPr lang="en-US" sz="3200" dirty="0" err="1"/>
              <a:t>aeaf</a:t>
            </a:r>
            <a:r>
              <a:rPr lang="en-US" sz="3200" dirty="0"/>
              <a:t> </a:t>
            </a:r>
            <a:r>
              <a:rPr lang="en-US" sz="3200" dirty="0" err="1"/>
              <a:t>neu</a:t>
            </a:r>
            <a:r>
              <a:rPr lang="en-US" sz="3200" dirty="0"/>
              <a:t> ha’.</a:t>
            </a:r>
          </a:p>
          <a:p>
            <a:pPr algn="ctr"/>
            <a:endParaRPr lang="en-US" dirty="0"/>
          </a:p>
          <a:p>
            <a:pPr algn="ctr"/>
            <a:r>
              <a:rPr lang="en-US" sz="3200" dirty="0" err="1"/>
              <a:t>Darllen</a:t>
            </a:r>
            <a:r>
              <a:rPr lang="en-US" sz="3200" dirty="0"/>
              <a:t> </a:t>
            </a:r>
            <a:r>
              <a:rPr lang="en-US" sz="3200" dirty="0" err="1"/>
              <a:t>yw’r</a:t>
            </a:r>
            <a:r>
              <a:rPr lang="en-US" sz="3200" dirty="0"/>
              <a:t> </a:t>
            </a:r>
            <a:r>
              <a:rPr lang="en-US" sz="3200" dirty="0" err="1"/>
              <a:t>sŵn</a:t>
            </a:r>
            <a:r>
              <a:rPr lang="en-US" sz="3200" dirty="0"/>
              <a:t> </a:t>
            </a:r>
            <a:r>
              <a:rPr lang="en-US" sz="3200" dirty="0" err="1"/>
              <a:t>a’r</a:t>
            </a:r>
            <a:r>
              <a:rPr lang="en-US" sz="3200" dirty="0"/>
              <a:t> symbol</a:t>
            </a:r>
          </a:p>
          <a:p>
            <a:pPr algn="ctr"/>
            <a:r>
              <a:rPr lang="en-US" sz="3200" dirty="0"/>
              <a:t>Law yn </a:t>
            </a:r>
            <a:r>
              <a:rPr lang="en-US" sz="3200" dirty="0" err="1"/>
              <a:t>llaw</a:t>
            </a:r>
            <a:r>
              <a:rPr lang="en-US" sz="3200" dirty="0"/>
              <a:t> yn </a:t>
            </a:r>
            <a:r>
              <a:rPr lang="en-US" sz="3200" dirty="0" err="1"/>
              <a:t>dod</a:t>
            </a:r>
            <a:r>
              <a:rPr lang="en-US" sz="3200" dirty="0"/>
              <a:t> </a:t>
            </a:r>
            <a:r>
              <a:rPr lang="en-US" sz="3200" dirty="0" err="1"/>
              <a:t>ynghyd</a:t>
            </a:r>
            <a:r>
              <a:rPr lang="en-US" sz="3200" dirty="0"/>
              <a:t>, </a:t>
            </a:r>
          </a:p>
          <a:p>
            <a:pPr algn="ctr"/>
            <a:r>
              <a:rPr lang="en-US" sz="3200" dirty="0" err="1"/>
              <a:t>Darllen</a:t>
            </a:r>
            <a:r>
              <a:rPr lang="en-US" sz="3200" dirty="0"/>
              <a:t> yw </a:t>
            </a:r>
            <a:r>
              <a:rPr lang="en-US" sz="3200" dirty="0" err="1"/>
              <a:t>adnabod</a:t>
            </a:r>
            <a:r>
              <a:rPr lang="en-US" sz="3200" dirty="0"/>
              <a:t> y </a:t>
            </a:r>
            <a:r>
              <a:rPr lang="en-US" sz="3200" dirty="0" err="1"/>
              <a:t>geiriau</a:t>
            </a:r>
            <a:endParaRPr lang="en-US" sz="3200" dirty="0"/>
          </a:p>
          <a:p>
            <a:pPr algn="ctr"/>
            <a:r>
              <a:rPr lang="en-US" sz="3200" dirty="0" err="1"/>
              <a:t>Sy’n</a:t>
            </a:r>
            <a:r>
              <a:rPr lang="en-US" sz="3200" dirty="0"/>
              <a:t> </a:t>
            </a:r>
            <a:r>
              <a:rPr lang="en-US" sz="3200" dirty="0" err="1"/>
              <a:t>mynd</a:t>
            </a:r>
            <a:r>
              <a:rPr lang="en-US" sz="3200" dirty="0"/>
              <a:t> â fi </a:t>
            </a:r>
            <a:r>
              <a:rPr lang="en-US" sz="3200" dirty="0" err="1"/>
              <a:t>i</a:t>
            </a:r>
            <a:r>
              <a:rPr lang="en-US" sz="3200" dirty="0"/>
              <a:t> ben </a:t>
            </a:r>
            <a:r>
              <a:rPr lang="en-US" sz="3200" dirty="0" err="1"/>
              <a:t>draw’r</a:t>
            </a:r>
            <a:r>
              <a:rPr lang="en-US" sz="3200" dirty="0"/>
              <a:t> byd.</a:t>
            </a:r>
          </a:p>
        </p:txBody>
      </p:sp>
      <p:pic>
        <p:nvPicPr>
          <p:cNvPr id="3074" name="Picture 2" descr="https://encrypted-tbn3.gstatic.com/images?q=tbn:ANd9GcSwvnI-Xqw72UQhvvLzbVRxsFs2-Q3kQoyy3pbClzKxY6OZfS0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6" y="210717"/>
            <a:ext cx="1613264" cy="2051035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76078" y="-61913"/>
            <a:ext cx="7777162" cy="698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3200" dirty="0" err="1"/>
              <a:t>Darllen</a:t>
            </a:r>
            <a:r>
              <a:rPr lang="en-US" sz="3200" dirty="0"/>
              <a:t> </a:t>
            </a:r>
            <a:r>
              <a:rPr lang="en-US" sz="3200" dirty="0" err="1"/>
              <a:t>yw</a:t>
            </a:r>
            <a:r>
              <a:rPr lang="en-US" sz="3200" dirty="0"/>
              <a:t> </a:t>
            </a:r>
            <a:r>
              <a:rPr lang="en-US" sz="3200" dirty="0" err="1"/>
              <a:t>creu</a:t>
            </a:r>
            <a:r>
              <a:rPr lang="en-US" sz="3200" dirty="0"/>
              <a:t> </a:t>
            </a:r>
            <a:r>
              <a:rPr lang="en-US" sz="3200" dirty="0" err="1"/>
              <a:t>perthynas</a:t>
            </a:r>
            <a:endParaRPr lang="en-US" sz="3200" dirty="0"/>
          </a:p>
          <a:p>
            <a:pPr algn="ctr"/>
            <a:r>
              <a:rPr lang="en-US" sz="3200" dirty="0" err="1"/>
              <a:t>Rhwng</a:t>
            </a:r>
            <a:r>
              <a:rPr lang="en-US" sz="3200" dirty="0"/>
              <a:t> yr </a:t>
            </a:r>
            <a:r>
              <a:rPr lang="en-US" sz="3200" dirty="0" err="1"/>
              <a:t>awdur</a:t>
            </a:r>
            <a:r>
              <a:rPr lang="en-US" sz="3200" dirty="0"/>
              <a:t> a </a:t>
            </a:r>
            <a:r>
              <a:rPr lang="en-US" sz="3200" dirty="0" err="1"/>
              <a:t>fi</a:t>
            </a:r>
            <a:r>
              <a:rPr lang="en-US" sz="3200" dirty="0"/>
              <a:t> </a:t>
            </a:r>
            <a:r>
              <a:rPr lang="en-US" sz="3200" dirty="0" err="1"/>
              <a:t>fy</a:t>
            </a:r>
            <a:r>
              <a:rPr lang="en-US" sz="3200" dirty="0"/>
              <a:t> </a:t>
            </a:r>
            <a:r>
              <a:rPr lang="en-US" sz="3200" dirty="0" err="1"/>
              <a:t>hun</a:t>
            </a:r>
            <a:r>
              <a:rPr lang="en-US" sz="3200" dirty="0"/>
              <a:t>,</a:t>
            </a:r>
          </a:p>
          <a:p>
            <a:pPr algn="ctr"/>
            <a:r>
              <a:rPr lang="en-US" sz="3200" dirty="0" err="1"/>
              <a:t>Darllenaf</a:t>
            </a:r>
            <a:r>
              <a:rPr lang="en-US" sz="3200" dirty="0"/>
              <a:t> </a:t>
            </a:r>
            <a:r>
              <a:rPr lang="en-US" sz="3200" dirty="0" err="1"/>
              <a:t>ei</a:t>
            </a:r>
            <a:r>
              <a:rPr lang="en-US" sz="3200" dirty="0"/>
              <a:t> </a:t>
            </a:r>
            <a:r>
              <a:rPr lang="en-US" sz="3200" dirty="0" err="1"/>
              <a:t>ddisgrifiadau</a:t>
            </a:r>
            <a:r>
              <a:rPr lang="en-US" sz="3200" dirty="0"/>
              <a:t> </a:t>
            </a:r>
            <a:r>
              <a:rPr lang="en-US" sz="3200" dirty="0" err="1"/>
              <a:t>gofalus</a:t>
            </a:r>
            <a:endParaRPr lang="en-US" sz="3200" dirty="0"/>
          </a:p>
          <a:p>
            <a:pPr algn="ctr"/>
            <a:r>
              <a:rPr lang="en-US" sz="3200" dirty="0"/>
              <a:t>Ac </a:t>
            </a:r>
            <a:r>
              <a:rPr lang="en-US" sz="3200" dirty="0" err="1"/>
              <a:t>yn</a:t>
            </a:r>
            <a:r>
              <a:rPr lang="en-US" sz="3200" dirty="0"/>
              <a:t> </a:t>
            </a:r>
            <a:r>
              <a:rPr lang="en-US" sz="3200" dirty="0" err="1"/>
              <a:t>fy</a:t>
            </a:r>
            <a:r>
              <a:rPr lang="en-US" sz="3200" dirty="0"/>
              <a:t> </a:t>
            </a:r>
            <a:r>
              <a:rPr lang="en-US" sz="3200" dirty="0" err="1"/>
              <a:t>mhen</a:t>
            </a:r>
            <a:r>
              <a:rPr lang="en-US" sz="3200" dirty="0"/>
              <a:t>, </a:t>
            </a:r>
            <a:r>
              <a:rPr lang="en-US" sz="3200" dirty="0" err="1"/>
              <a:t>creu</a:t>
            </a:r>
            <a:r>
              <a:rPr lang="en-US" sz="3200" dirty="0"/>
              <a:t> </a:t>
            </a:r>
            <a:r>
              <a:rPr lang="en-US" sz="3200" dirty="0" err="1"/>
              <a:t>llun</a:t>
            </a:r>
            <a:r>
              <a:rPr lang="en-US" sz="3200" dirty="0"/>
              <a:t>.</a:t>
            </a:r>
          </a:p>
          <a:p>
            <a:pPr algn="ctr"/>
            <a:endParaRPr lang="en-US" sz="3200" dirty="0"/>
          </a:p>
          <a:p>
            <a:pPr algn="ctr"/>
            <a:r>
              <a:rPr lang="en-US" sz="3200" dirty="0" err="1"/>
              <a:t>Darllen</a:t>
            </a:r>
            <a:r>
              <a:rPr lang="en-US" sz="3200" dirty="0"/>
              <a:t> </a:t>
            </a:r>
            <a:r>
              <a:rPr lang="en-US" sz="3200" dirty="0" err="1"/>
              <a:t>yw</a:t>
            </a:r>
            <a:r>
              <a:rPr lang="en-US" sz="3200" dirty="0"/>
              <a:t> </a:t>
            </a:r>
            <a:r>
              <a:rPr lang="en-US" sz="3200" dirty="0" err="1"/>
              <a:t>deall</a:t>
            </a:r>
            <a:r>
              <a:rPr lang="en-US" sz="3200" dirty="0"/>
              <a:t> </a:t>
            </a:r>
            <a:r>
              <a:rPr lang="en-US" sz="3200" dirty="0" err="1"/>
              <a:t>pob</a:t>
            </a:r>
            <a:r>
              <a:rPr lang="en-US" sz="3200" dirty="0"/>
              <a:t> </a:t>
            </a:r>
            <a:r>
              <a:rPr lang="en-US" sz="3200" dirty="0" err="1"/>
              <a:t>agwedd</a:t>
            </a:r>
            <a:endParaRPr lang="en-US" sz="3200" dirty="0"/>
          </a:p>
          <a:p>
            <a:pPr algn="ctr"/>
            <a:r>
              <a:rPr lang="en-US" sz="3200" dirty="0"/>
              <a:t>O ‘Beth’ a ‘</a:t>
            </a:r>
            <a:r>
              <a:rPr lang="en-US" sz="3200" dirty="0" err="1"/>
              <a:t>Sut</a:t>
            </a:r>
            <a:r>
              <a:rPr lang="en-US" sz="3200" dirty="0"/>
              <a:t>’ a ‘</a:t>
            </a:r>
            <a:r>
              <a:rPr lang="en-US" sz="3200" dirty="0" err="1"/>
              <a:t>Phwy</a:t>
            </a:r>
            <a:r>
              <a:rPr lang="en-US" sz="3200" dirty="0"/>
              <a:t>’,</a:t>
            </a:r>
          </a:p>
          <a:p>
            <a:pPr algn="ctr"/>
            <a:r>
              <a:rPr lang="en-US" sz="3200" dirty="0"/>
              <a:t>A </a:t>
            </a:r>
            <a:r>
              <a:rPr lang="en-US" sz="3200" dirty="0" err="1"/>
              <a:t>thrafod</a:t>
            </a:r>
            <a:r>
              <a:rPr lang="en-US" sz="3200" dirty="0"/>
              <a:t> y </a:t>
            </a:r>
            <a:r>
              <a:rPr lang="en-US" sz="3200" dirty="0" err="1"/>
              <a:t>cynnwys</a:t>
            </a:r>
            <a:r>
              <a:rPr lang="en-US" sz="3200" dirty="0"/>
              <a:t> â </a:t>
            </a:r>
            <a:r>
              <a:rPr lang="en-US" sz="3200" dirty="0" err="1"/>
              <a:t>chyfaill</a:t>
            </a:r>
            <a:endParaRPr lang="en-US" sz="3200" dirty="0"/>
          </a:p>
          <a:p>
            <a:pPr algn="ctr"/>
            <a:r>
              <a:rPr lang="en-US" sz="3200" dirty="0"/>
              <a:t>Ac </a:t>
            </a:r>
            <a:r>
              <a:rPr lang="en-US" sz="3200" dirty="0" err="1"/>
              <a:t>eisiau</a:t>
            </a:r>
            <a:r>
              <a:rPr lang="en-US" sz="3200" dirty="0"/>
              <a:t> </a:t>
            </a:r>
            <a:r>
              <a:rPr lang="en-US" sz="3200" dirty="0" err="1"/>
              <a:t>gwybod</a:t>
            </a:r>
            <a:r>
              <a:rPr lang="en-US" sz="3200" dirty="0"/>
              <a:t> </a:t>
            </a:r>
            <a:r>
              <a:rPr lang="en-US" sz="3200" dirty="0" err="1"/>
              <a:t>mwy</a:t>
            </a:r>
            <a:r>
              <a:rPr lang="en-US" sz="3200" dirty="0"/>
              <a:t>.</a:t>
            </a:r>
          </a:p>
          <a:p>
            <a:pPr algn="ctr"/>
            <a:endParaRPr lang="en-US" sz="3200" dirty="0"/>
          </a:p>
          <a:p>
            <a:pPr algn="ctr"/>
            <a:r>
              <a:rPr lang="en-US" sz="3200" dirty="0" err="1"/>
              <a:t>Darllen</a:t>
            </a:r>
            <a:r>
              <a:rPr lang="en-US" sz="3200" dirty="0"/>
              <a:t> </a:t>
            </a:r>
            <a:r>
              <a:rPr lang="en-US" sz="3200" dirty="0" err="1"/>
              <a:t>yw’r</a:t>
            </a:r>
            <a:r>
              <a:rPr lang="en-US" sz="3200" dirty="0"/>
              <a:t> </a:t>
            </a:r>
            <a:r>
              <a:rPr lang="en-US" sz="3200" dirty="0" err="1"/>
              <a:t>allwedd</a:t>
            </a:r>
            <a:r>
              <a:rPr lang="en-US" sz="3200" dirty="0"/>
              <a:t> </a:t>
            </a:r>
            <a:r>
              <a:rPr lang="en-US" sz="3200" dirty="0" err="1"/>
              <a:t>hudol</a:t>
            </a:r>
            <a:endParaRPr lang="en-US" sz="3200" dirty="0"/>
          </a:p>
          <a:p>
            <a:pPr algn="ctr"/>
            <a:r>
              <a:rPr lang="en-US" sz="3200" dirty="0" err="1"/>
              <a:t>Sy’n</a:t>
            </a:r>
            <a:r>
              <a:rPr lang="en-US" sz="3200" dirty="0"/>
              <a:t> </a:t>
            </a:r>
            <a:r>
              <a:rPr lang="en-US" sz="3200" dirty="0" err="1"/>
              <a:t>agor</a:t>
            </a:r>
            <a:r>
              <a:rPr lang="en-US" sz="3200" dirty="0"/>
              <a:t> </a:t>
            </a:r>
            <a:r>
              <a:rPr lang="en-US" sz="3200" dirty="0" err="1"/>
              <a:t>pob</a:t>
            </a:r>
            <a:r>
              <a:rPr lang="en-US" sz="3200" dirty="0"/>
              <a:t> </a:t>
            </a:r>
            <a:r>
              <a:rPr lang="en-US" sz="3200" dirty="0" err="1"/>
              <a:t>clo</a:t>
            </a:r>
            <a:r>
              <a:rPr lang="en-US" sz="3200" dirty="0"/>
              <a:t> </a:t>
            </a:r>
            <a:r>
              <a:rPr lang="en-US" sz="3200" dirty="0" err="1"/>
              <a:t>yn</a:t>
            </a:r>
            <a:r>
              <a:rPr lang="en-US" sz="3200" dirty="0"/>
              <a:t> y </a:t>
            </a:r>
            <a:r>
              <a:rPr lang="en-US" sz="3200" dirty="0" err="1"/>
              <a:t>byd</a:t>
            </a:r>
            <a:r>
              <a:rPr lang="en-US" sz="3200" dirty="0"/>
              <a:t>,</a:t>
            </a:r>
          </a:p>
          <a:p>
            <a:pPr algn="ctr"/>
            <a:r>
              <a:rPr lang="en-US" sz="3200" dirty="0" err="1"/>
              <a:t>A’r</a:t>
            </a:r>
            <a:r>
              <a:rPr lang="en-US" sz="3200" dirty="0"/>
              <a:t> </a:t>
            </a:r>
            <a:r>
              <a:rPr lang="en-US" sz="3200" dirty="0" err="1"/>
              <a:t>sgil</a:t>
            </a:r>
            <a:r>
              <a:rPr lang="en-US" sz="3200" dirty="0"/>
              <a:t> </a:t>
            </a:r>
            <a:r>
              <a:rPr lang="en-US" sz="3200" dirty="0" err="1"/>
              <a:t>mwyaf</a:t>
            </a:r>
            <a:r>
              <a:rPr lang="en-US" sz="3200" dirty="0"/>
              <a:t> </a:t>
            </a:r>
            <a:r>
              <a:rPr lang="en-US" sz="3200" dirty="0" err="1"/>
              <a:t>gwerthfawr</a:t>
            </a:r>
            <a:r>
              <a:rPr lang="en-US" sz="3200" dirty="0"/>
              <a:t> </a:t>
            </a:r>
            <a:r>
              <a:rPr lang="en-US" sz="3200" dirty="0" err="1"/>
              <a:t>i’w</a:t>
            </a:r>
            <a:r>
              <a:rPr lang="en-US" sz="3200" dirty="0"/>
              <a:t> </a:t>
            </a:r>
            <a:r>
              <a:rPr lang="en-US" sz="3200" dirty="0" err="1"/>
              <a:t>dysgu</a:t>
            </a:r>
            <a:endParaRPr lang="en-US" sz="3200" dirty="0"/>
          </a:p>
          <a:p>
            <a:pPr algn="ctr"/>
            <a:r>
              <a:rPr lang="en-US" sz="3200" dirty="0" err="1"/>
              <a:t>O’r</a:t>
            </a:r>
            <a:r>
              <a:rPr lang="en-US" sz="3200" dirty="0"/>
              <a:t> </a:t>
            </a:r>
            <a:r>
              <a:rPr lang="en-US" sz="3200" dirty="0" err="1"/>
              <a:t>holl</a:t>
            </a:r>
            <a:r>
              <a:rPr lang="en-US" sz="3200" dirty="0"/>
              <a:t> </a:t>
            </a:r>
            <a:r>
              <a:rPr lang="en-US" sz="3200" dirty="0" err="1"/>
              <a:t>sgiliau</a:t>
            </a:r>
            <a:r>
              <a:rPr lang="en-US" sz="3200" dirty="0"/>
              <a:t> </a:t>
            </a:r>
            <a:r>
              <a:rPr lang="en-US" sz="3200" dirty="0" err="1"/>
              <a:t>bywyd</a:t>
            </a:r>
            <a:r>
              <a:rPr lang="en-US" sz="3200" dirty="0"/>
              <a:t> 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gyd</a:t>
            </a:r>
            <a:r>
              <a:rPr lang="en-US" sz="3200" dirty="0"/>
              <a:t>.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8101013" y="6524625"/>
            <a:ext cx="10080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200" dirty="0">
                <a:latin typeface="Calibri" pitchFamily="34" charset="0"/>
              </a:rPr>
              <a:t>Mari Owen</a:t>
            </a:r>
          </a:p>
        </p:txBody>
      </p:sp>
      <p:pic>
        <p:nvPicPr>
          <p:cNvPr id="2050" name="Picture 2" descr="http://www.scottsboro.org/~flewis/images/la_literature.gif"/>
          <p:cNvPicPr>
            <a:picLocks noChangeAspect="1" noChangeArrowheads="1"/>
          </p:cNvPicPr>
          <p:nvPr/>
        </p:nvPicPr>
        <p:blipFill>
          <a:blip r:embed="rId2"/>
          <a:srcRect r="44485"/>
          <a:stretch>
            <a:fillRect/>
          </a:stretch>
        </p:blipFill>
        <p:spPr bwMode="auto">
          <a:xfrm>
            <a:off x="89940" y="3451315"/>
            <a:ext cx="2263515" cy="2242529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251834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60554" y="-14987"/>
            <a:ext cx="7772400" cy="1470025"/>
          </a:xfrm>
        </p:spPr>
        <p:txBody>
          <a:bodyPr/>
          <a:lstStyle/>
          <a:p>
            <a:r>
              <a:rPr lang="en-GB" b="1" dirty="0" err="1" smtClean="0"/>
              <a:t>Lleufer</a:t>
            </a:r>
            <a:r>
              <a:rPr lang="en-GB" b="1" dirty="0" smtClean="0"/>
              <a:t> </a:t>
            </a:r>
            <a:r>
              <a:rPr lang="en-GB" b="1" dirty="0" err="1" smtClean="0"/>
              <a:t>dyn</a:t>
            </a:r>
            <a:r>
              <a:rPr lang="en-GB" b="1" dirty="0" smtClean="0"/>
              <a:t> </a:t>
            </a:r>
            <a:r>
              <a:rPr lang="en-GB" b="1" dirty="0" err="1" smtClean="0"/>
              <a:t>yw</a:t>
            </a:r>
            <a:r>
              <a:rPr lang="en-GB" b="1" dirty="0" smtClean="0"/>
              <a:t> </a:t>
            </a:r>
            <a:r>
              <a:rPr lang="en-GB" b="1" dirty="0" err="1" smtClean="0"/>
              <a:t>llyfr</a:t>
            </a:r>
            <a:r>
              <a:rPr lang="en-GB" b="1" dirty="0" smtClean="0"/>
              <a:t> </a:t>
            </a:r>
            <a:r>
              <a:rPr lang="en-GB" b="1" dirty="0" err="1" smtClean="0"/>
              <a:t>da</a:t>
            </a:r>
            <a:endParaRPr lang="en-GB" b="1" dirty="0"/>
          </a:p>
        </p:txBody>
      </p:sp>
      <p:pic>
        <p:nvPicPr>
          <p:cNvPr id="22530" name="Picture 2" descr="http://ecx.images-amazon.com/images/I/51ByIK8tpKL._SX258_BO1,204,203,200_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39190">
            <a:off x="500347" y="1542034"/>
            <a:ext cx="2476500" cy="1952625"/>
          </a:xfrm>
          <a:prstGeom prst="rect">
            <a:avLst/>
          </a:prstGeom>
          <a:noFill/>
        </p:spPr>
      </p:pic>
      <p:pic>
        <p:nvPicPr>
          <p:cNvPr id="22532" name="Picture 4" descr="http://ecx.images-amazon.com/images/I/81GZTRKaol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72284">
            <a:off x="2209141" y="2970790"/>
            <a:ext cx="2584659" cy="2035165"/>
          </a:xfrm>
          <a:prstGeom prst="rect">
            <a:avLst/>
          </a:prstGeom>
          <a:noFill/>
        </p:spPr>
      </p:pic>
      <p:pic>
        <p:nvPicPr>
          <p:cNvPr id="22534" name="Picture 6" descr="http://ecx.images-amazon.com/images/I/51KVC7NWB8L._SX258_BO1,204,203,200_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8230">
            <a:off x="5901806" y="1812315"/>
            <a:ext cx="2476500" cy="2714626"/>
          </a:xfrm>
          <a:prstGeom prst="rect">
            <a:avLst/>
          </a:prstGeom>
          <a:noFill/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5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251834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963237"/>
          </a:xfrm>
        </p:spPr>
        <p:txBody>
          <a:bodyPr/>
          <a:lstStyle/>
          <a:p>
            <a:r>
              <a:rPr lang="en-GB" dirty="0" smtClean="0"/>
              <a:t>Reading for understanding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Darllen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ddeall</a:t>
            </a:r>
            <a:endParaRPr lang="en-GB" dirty="0"/>
          </a:p>
        </p:txBody>
      </p:sp>
      <p:pic>
        <p:nvPicPr>
          <p:cNvPr id="7" name="Picture 4" descr="http://www.sp5siemianowice.pl/images/rodz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611" y="3639122"/>
            <a:ext cx="2722529" cy="2241549"/>
          </a:xfrm>
          <a:prstGeom prst="rect">
            <a:avLst/>
          </a:prstGeom>
          <a:noFill/>
        </p:spPr>
      </p:pic>
      <p:pic>
        <p:nvPicPr>
          <p:cNvPr id="8" name="Picture 6" descr="http://images.clipartpanda.com/clipart-for-teachers-clip-art-books-for-teacher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82972" y="3410344"/>
            <a:ext cx="2611339" cy="2470327"/>
          </a:xfrm>
          <a:prstGeom prst="rect">
            <a:avLst/>
          </a:prstGeom>
          <a:noFill/>
        </p:spPr>
      </p:pic>
      <p:pic>
        <p:nvPicPr>
          <p:cNvPr id="10" name="Picture 8" descr="http://images.clipartpanda.com/friend-clip-art-school_kids_group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49144" y="4213796"/>
            <a:ext cx="3086100" cy="1666875"/>
          </a:xfrm>
          <a:prstGeom prst="rect">
            <a:avLst/>
          </a:prstGeom>
          <a:noFill/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5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B050"/>
                </a:solidFill>
              </a:rPr>
              <a:t>“This is how to do it!”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B050"/>
                </a:solidFill>
              </a:rPr>
              <a:t>YGG </a:t>
            </a:r>
            <a:r>
              <a:rPr lang="en-GB" b="1" dirty="0" err="1" smtClean="0">
                <a:solidFill>
                  <a:srgbClr val="00B050"/>
                </a:solidFill>
              </a:rPr>
              <a:t>Pontybrenin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45" y="0"/>
            <a:ext cx="6696743" cy="6852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7380312" y="188640"/>
            <a:ext cx="1584176" cy="10618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Which part is your favourite? Why?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 smtClean="0">
                <a:solidFill>
                  <a:srgbClr val="FF0000"/>
                </a:solidFill>
              </a:rPr>
              <a:t>Has the author used adjectives to make the character humorous?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 smtClean="0">
                <a:solidFill>
                  <a:srgbClr val="FF0000"/>
                </a:solidFill>
              </a:rPr>
              <a:t>Can you think of a story with a similar theme?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 smtClean="0">
                <a:solidFill>
                  <a:srgbClr val="FF0000"/>
                </a:solidFill>
              </a:rPr>
              <a:t>Considering what you now know about the character, how do you feel about her?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139952" y="4509120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Which words suggest that Miss </a:t>
            </a:r>
            <a:r>
              <a:rPr lang="en-GB" b="1" dirty="0" err="1" smtClean="0">
                <a:solidFill>
                  <a:srgbClr val="FF0000"/>
                </a:solidFill>
              </a:rPr>
              <a:t>Trunchbull</a:t>
            </a:r>
            <a:r>
              <a:rPr lang="en-GB" b="1" dirty="0" smtClean="0">
                <a:solidFill>
                  <a:srgbClr val="FF0000"/>
                </a:solidFill>
              </a:rPr>
              <a:t> is not your typical head teacher?</a:t>
            </a:r>
          </a:p>
          <a:p>
            <a:endParaRPr lang="en-GB" b="1" dirty="0">
              <a:solidFill>
                <a:srgbClr val="FF0000"/>
              </a:solidFill>
            </a:endParaRPr>
          </a:p>
          <a:p>
            <a:r>
              <a:rPr lang="en-GB" b="1" dirty="0" smtClean="0">
                <a:solidFill>
                  <a:srgbClr val="FF0000"/>
                </a:solidFill>
              </a:rPr>
              <a:t>What would you do if you came across such a person?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251834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644775"/>
          </a:xfrm>
        </p:spPr>
        <p:txBody>
          <a:bodyPr/>
          <a:lstStyle/>
          <a:p>
            <a:r>
              <a:rPr lang="en-GB" b="1" dirty="0" smtClean="0">
                <a:solidFill>
                  <a:srgbClr val="00B050"/>
                </a:solidFill>
              </a:rPr>
              <a:t>“</a:t>
            </a:r>
            <a:r>
              <a:rPr lang="en-GB" b="1" dirty="0" err="1" smtClean="0">
                <a:solidFill>
                  <a:srgbClr val="00B050"/>
                </a:solidFill>
              </a:rPr>
              <a:t>Dyma</a:t>
            </a:r>
            <a:r>
              <a:rPr lang="en-GB" b="1" dirty="0" smtClean="0">
                <a:solidFill>
                  <a:srgbClr val="00B050"/>
                </a:solidFill>
              </a:rPr>
              <a:t> </a:t>
            </a:r>
            <a:r>
              <a:rPr lang="en-GB" b="1" dirty="0" err="1" smtClean="0">
                <a:solidFill>
                  <a:srgbClr val="00B050"/>
                </a:solidFill>
              </a:rPr>
              <a:t>sut</a:t>
            </a:r>
            <a:r>
              <a:rPr lang="en-GB" b="1" dirty="0" smtClean="0">
                <a:solidFill>
                  <a:srgbClr val="00B050"/>
                </a:solidFill>
              </a:rPr>
              <a:t> </a:t>
            </a:r>
            <a:r>
              <a:rPr lang="en-GB" b="1" dirty="0" err="1" smtClean="0">
                <a:solidFill>
                  <a:srgbClr val="00B050"/>
                </a:solidFill>
              </a:rPr>
              <a:t>mae</a:t>
            </a:r>
            <a:r>
              <a:rPr lang="en-GB" b="1" dirty="0" smtClean="0">
                <a:solidFill>
                  <a:srgbClr val="00B050"/>
                </a:solidFill>
              </a:rPr>
              <a:t> </a:t>
            </a:r>
            <a:r>
              <a:rPr lang="en-GB" b="1" dirty="0" err="1" smtClean="0">
                <a:solidFill>
                  <a:srgbClr val="00B050"/>
                </a:solidFill>
              </a:rPr>
              <a:t>llwyddo</a:t>
            </a:r>
            <a:r>
              <a:rPr lang="en-GB" b="1" dirty="0" smtClean="0">
                <a:solidFill>
                  <a:srgbClr val="00B050"/>
                </a:solidFill>
              </a:rPr>
              <a:t>”</a:t>
            </a:r>
            <a:br>
              <a:rPr lang="en-GB" b="1" dirty="0" smtClean="0">
                <a:solidFill>
                  <a:srgbClr val="00B050"/>
                </a:solidFill>
              </a:rPr>
            </a:br>
            <a:r>
              <a:rPr lang="en-GB" b="1" dirty="0" smtClean="0">
                <a:solidFill>
                  <a:srgbClr val="00B050"/>
                </a:solidFill>
              </a:rPr>
              <a:t/>
            </a:r>
            <a:br>
              <a:rPr lang="en-GB" b="1" dirty="0" smtClean="0">
                <a:solidFill>
                  <a:srgbClr val="00B050"/>
                </a:solidFill>
              </a:rPr>
            </a:br>
            <a:r>
              <a:rPr lang="en-GB" b="1" dirty="0" smtClean="0">
                <a:solidFill>
                  <a:srgbClr val="00B050"/>
                </a:solidFill>
              </a:rPr>
              <a:t>YGG </a:t>
            </a:r>
            <a:r>
              <a:rPr lang="en-GB" b="1" dirty="0" err="1" smtClean="0">
                <a:solidFill>
                  <a:srgbClr val="00B050"/>
                </a:solidFill>
              </a:rPr>
              <a:t>Pontybrenin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5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 smtClean="0">
                <a:solidFill>
                  <a:srgbClr val="00B050"/>
                </a:solidFill>
              </a:rPr>
              <a:t>Tipyn</a:t>
            </a:r>
            <a:r>
              <a:rPr lang="en-GB" b="1" dirty="0" smtClean="0">
                <a:solidFill>
                  <a:srgbClr val="00B050"/>
                </a:solidFill>
              </a:rPr>
              <a:t> o Gamp</a:t>
            </a:r>
            <a:br>
              <a:rPr lang="en-GB" b="1" dirty="0" smtClean="0">
                <a:solidFill>
                  <a:srgbClr val="00B050"/>
                </a:solidFill>
              </a:rPr>
            </a:br>
            <a:r>
              <a:rPr lang="en-GB" b="1" dirty="0" smtClean="0">
                <a:solidFill>
                  <a:srgbClr val="00B050"/>
                </a:solidFill>
              </a:rPr>
              <a:t>  </a:t>
            </a:r>
            <a:r>
              <a:rPr lang="en-GB" sz="2200" b="1" dirty="0" smtClean="0">
                <a:solidFill>
                  <a:srgbClr val="00B050"/>
                </a:solidFill>
              </a:rPr>
              <a:t>(</a:t>
            </a:r>
            <a:r>
              <a:rPr lang="en-GB" sz="2200" b="1" dirty="0" err="1" smtClean="0">
                <a:solidFill>
                  <a:srgbClr val="00B050"/>
                </a:solidFill>
              </a:rPr>
              <a:t>Sgiliau</a:t>
            </a:r>
            <a:r>
              <a:rPr lang="en-GB" sz="2200" b="1" dirty="0" smtClean="0">
                <a:solidFill>
                  <a:srgbClr val="00B050"/>
                </a:solidFill>
              </a:rPr>
              <a:t> </a:t>
            </a:r>
            <a:r>
              <a:rPr lang="en-GB" sz="2200" b="1" dirty="0" err="1" smtClean="0">
                <a:solidFill>
                  <a:srgbClr val="00B050"/>
                </a:solidFill>
              </a:rPr>
              <a:t>Darllen</a:t>
            </a:r>
            <a:r>
              <a:rPr lang="en-GB" sz="2200" b="1" dirty="0" smtClean="0">
                <a:solidFill>
                  <a:srgbClr val="00B050"/>
                </a:solidFill>
              </a:rPr>
              <a:t> a </a:t>
            </a:r>
            <a:r>
              <a:rPr lang="en-GB" sz="2200" b="1" dirty="0" err="1" smtClean="0">
                <a:solidFill>
                  <a:srgbClr val="00B050"/>
                </a:solidFill>
              </a:rPr>
              <a:t>hybu</a:t>
            </a:r>
            <a:r>
              <a:rPr lang="en-GB" sz="2200" b="1" dirty="0" smtClean="0">
                <a:solidFill>
                  <a:srgbClr val="00B050"/>
                </a:solidFill>
              </a:rPr>
              <a:t> </a:t>
            </a:r>
            <a:r>
              <a:rPr lang="en-GB" sz="2200" b="1" dirty="0" err="1" smtClean="0">
                <a:solidFill>
                  <a:srgbClr val="00B050"/>
                </a:solidFill>
              </a:rPr>
              <a:t>diddordeb</a:t>
            </a:r>
            <a:r>
              <a:rPr lang="en-GB" sz="2200" b="1" dirty="0" smtClean="0">
                <a:solidFill>
                  <a:srgbClr val="00B050"/>
                </a:solidFill>
              </a:rPr>
              <a:t>)</a:t>
            </a:r>
            <a:endParaRPr lang="en-GB" sz="22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00808"/>
            <a:ext cx="531966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Dwy</a:t>
            </a:r>
            <a:r>
              <a:rPr lang="en-GB" dirty="0" smtClean="0"/>
              <a:t> </a:t>
            </a:r>
            <a:r>
              <a:rPr lang="en-GB" dirty="0" err="1" smtClean="0"/>
              <a:t>o’n</a:t>
            </a:r>
            <a:r>
              <a:rPr lang="en-GB" dirty="0" smtClean="0"/>
              <a:t> </a:t>
            </a:r>
            <a:r>
              <a:rPr lang="en-GB" dirty="0" err="1" smtClean="0"/>
              <a:t>gemau</a:t>
            </a:r>
            <a:r>
              <a:rPr lang="en-GB" dirty="0" smtClean="0"/>
              <a:t> </a:t>
            </a:r>
            <a:r>
              <a:rPr lang="en-GB" dirty="0" err="1" smtClean="0"/>
              <a:t>poblogaidd</a:t>
            </a:r>
            <a:endParaRPr lang="en-GB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3501008"/>
            <a:ext cx="4038600" cy="3044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331640" y="1628800"/>
            <a:ext cx="1944216" cy="1772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9012" y="1628800"/>
            <a:ext cx="367858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469862"/>
            <a:ext cx="2746648" cy="238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rgbClr val="1C18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>
              <a:solidFill>
                <a:srgbClr val="241F63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92654"/>
            <a:ext cx="1097953" cy="10612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732166"/>
            <a:ext cx="3974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Ticiwch y gosodiadau cywir.</a:t>
            </a:r>
            <a:endParaRPr lang="cy-GB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Cloud Callout 8"/>
          <p:cNvSpPr/>
          <p:nvPr/>
        </p:nvSpPr>
        <p:spPr>
          <a:xfrm>
            <a:off x="249311" y="2637167"/>
            <a:ext cx="2259106" cy="1613647"/>
          </a:xfrm>
          <a:prstGeom prst="cloudCallout">
            <a:avLst>
              <a:gd name="adj1" fmla="val -30952"/>
              <a:gd name="adj2" fmla="val 31667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Pedair mil o flynyddoedd yn ôl roedd gêm tebyg i beldroed yn China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0" name="Cloud Callout 9"/>
          <p:cNvSpPr/>
          <p:nvPr/>
        </p:nvSpPr>
        <p:spPr>
          <a:xfrm rot="826614">
            <a:off x="159641" y="4998570"/>
            <a:ext cx="2259106" cy="1613647"/>
          </a:xfrm>
          <a:prstGeom prst="cloudCallout">
            <a:avLst>
              <a:gd name="adj1" fmla="val -36675"/>
              <a:gd name="adj2" fmla="val 32294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Ystyr tsu yw  pasio’r bêl gyda chic.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1" name="Cloud Callout 10"/>
          <p:cNvSpPr/>
          <p:nvPr/>
        </p:nvSpPr>
        <p:spPr>
          <a:xfrm>
            <a:off x="3594620" y="2243007"/>
            <a:ext cx="2259106" cy="1613647"/>
          </a:xfrm>
          <a:prstGeom prst="cloudCallout">
            <a:avLst>
              <a:gd name="adj1" fmla="val -30952"/>
              <a:gd name="adj2" fmla="val 34167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Ffon hir fetal sydd gan bob aelod o’r tîm hoci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2" name="Cloud Callout 11"/>
          <p:cNvSpPr/>
          <p:nvPr/>
        </p:nvSpPr>
        <p:spPr>
          <a:xfrm>
            <a:off x="3430736" y="4967700"/>
            <a:ext cx="2422990" cy="1613647"/>
          </a:xfrm>
          <a:prstGeom prst="cloudCallout">
            <a:avLst>
              <a:gd name="adj1" fmla="val -33333"/>
              <a:gd name="adj2" fmla="val 31667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Hen enw ar bêl droed yng Nghymru yw cnapan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3" name="Cloud Callout 12"/>
          <p:cNvSpPr/>
          <p:nvPr/>
        </p:nvSpPr>
        <p:spPr>
          <a:xfrm rot="636723">
            <a:off x="5207097" y="3554266"/>
            <a:ext cx="2259106" cy="1613647"/>
          </a:xfrm>
          <a:prstGeom prst="cloudCallout">
            <a:avLst>
              <a:gd name="adj1" fmla="val -32283"/>
              <a:gd name="adj2" fmla="val 30829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Mae hoci yn gallu bod yn gêm peryglus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4" name="Cloud Callout 13"/>
          <p:cNvSpPr/>
          <p:nvPr/>
        </p:nvSpPr>
        <p:spPr>
          <a:xfrm rot="21312066">
            <a:off x="6676539" y="4816107"/>
            <a:ext cx="2259106" cy="1613647"/>
          </a:xfrm>
          <a:prstGeom prst="cloudCallout">
            <a:avLst>
              <a:gd name="adj1" fmla="val -30336"/>
              <a:gd name="adj2" fmla="val 30865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Ail gêm mwyaf poblogaidd Prydain yw pêl droed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5" name="Cloud Callout 14"/>
          <p:cNvSpPr/>
          <p:nvPr/>
        </p:nvSpPr>
        <p:spPr>
          <a:xfrm rot="740756">
            <a:off x="6738506" y="2139687"/>
            <a:ext cx="2259106" cy="1613647"/>
          </a:xfrm>
          <a:prstGeom prst="cloudCallout">
            <a:avLst>
              <a:gd name="adj1" fmla="val -33580"/>
              <a:gd name="adj2" fmla="val 26577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Y Cardiff Devils sydd wedi denu mwy o bobl at hoci yng Nghymru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6" name="Cloud Callout 15"/>
          <p:cNvSpPr/>
          <p:nvPr/>
        </p:nvSpPr>
        <p:spPr>
          <a:xfrm>
            <a:off x="1896408" y="3728818"/>
            <a:ext cx="2259106" cy="1613647"/>
          </a:xfrm>
          <a:prstGeom prst="cloudCallout">
            <a:avLst>
              <a:gd name="adj1" fmla="val -36309"/>
              <a:gd name="adj2" fmla="val 31667"/>
            </a:avLst>
          </a:prstGeom>
          <a:ln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200" dirty="0" smtClean="0">
                <a:latin typeface="Calibri" panose="020F0502020204030204" pitchFamily="34" charset="0"/>
              </a:rPr>
              <a:t>Dim ond ar yr iâ mae gemau hoci yn digwydd</a:t>
            </a:r>
            <a:endParaRPr lang="cy-GB" sz="1200" dirty="0">
              <a:latin typeface="Calibri" panose="020F0502020204030204" pitchFamily="34" charset="0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l"/>
            <a:r>
              <a:rPr lang="en-GB" dirty="0" err="1" smtClean="0"/>
              <a:t>Dwy</a:t>
            </a:r>
            <a:r>
              <a:rPr lang="en-GB" dirty="0" smtClean="0"/>
              <a:t> </a:t>
            </a:r>
            <a:r>
              <a:rPr lang="en-GB" dirty="0" err="1" smtClean="0"/>
              <a:t>o’n</a:t>
            </a:r>
            <a:r>
              <a:rPr lang="en-GB" dirty="0" smtClean="0"/>
              <a:t> </a:t>
            </a:r>
            <a:r>
              <a:rPr lang="en-GB" dirty="0" err="1" smtClean="0"/>
              <a:t>gemau</a:t>
            </a:r>
            <a:r>
              <a:rPr lang="en-GB" dirty="0" smtClean="0"/>
              <a:t> </a:t>
            </a:r>
            <a:r>
              <a:rPr lang="en-GB" dirty="0" err="1" smtClean="0"/>
              <a:t>poblogaidd</a:t>
            </a:r>
            <a:endParaRPr lang="en-GB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40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620688"/>
            <a:ext cx="53244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84785"/>
            <a:ext cx="332635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700808"/>
            <a:ext cx="462780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573016"/>
            <a:ext cx="4618868" cy="225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rgbClr val="1C18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241F63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1052736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Cywir</a:t>
            </a:r>
            <a:r>
              <a:rPr lang="en-GB" b="1" dirty="0" smtClean="0"/>
              <a:t> </a:t>
            </a:r>
            <a:r>
              <a:rPr lang="en-GB" b="1" dirty="0" err="1" smtClean="0"/>
              <a:t>neu</a:t>
            </a:r>
            <a:r>
              <a:rPr lang="en-GB" b="1" dirty="0" smtClean="0"/>
              <a:t> </a:t>
            </a:r>
            <a:r>
              <a:rPr lang="en-GB" b="1" dirty="0" err="1" smtClean="0"/>
              <a:t>Anghywir</a:t>
            </a:r>
            <a:r>
              <a:rPr lang="en-GB" b="1" dirty="0" smtClean="0"/>
              <a:t>?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92654"/>
            <a:ext cx="1097953" cy="106125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691060"/>
              </p:ext>
            </p:extLst>
          </p:nvPr>
        </p:nvGraphicFramePr>
        <p:xfrm>
          <a:off x="227856" y="1724327"/>
          <a:ext cx="8688288" cy="484950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96096"/>
                <a:gridCol w="2896096"/>
                <a:gridCol w="2896096"/>
              </a:tblGrid>
              <a:tr h="670945">
                <a:tc>
                  <a:txBody>
                    <a:bodyPr/>
                    <a:lstStyle/>
                    <a:p>
                      <a:pPr algn="ctr"/>
                      <a:r>
                        <a:rPr lang="cy-GB" sz="2400" noProof="0" dirty="0" smtClean="0"/>
                        <a:t>Gosodiad</a:t>
                      </a:r>
                      <a:endParaRPr lang="cy-GB" sz="2400" b="1" noProof="0" dirty="0">
                        <a:solidFill>
                          <a:schemeClr val="bg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noProof="0" dirty="0" smtClean="0"/>
                        <a:t>Cywir neu Anghywir</a:t>
                      </a:r>
                      <a:endParaRPr lang="cy-GB" sz="2400" b="1" noProof="0" dirty="0" smtClean="0">
                        <a:solidFill>
                          <a:schemeClr val="bg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noProof="0" dirty="0" smtClean="0"/>
                        <a:t>Cywiriad</a:t>
                      </a:r>
                      <a:endParaRPr lang="cy-GB" sz="2400" b="1" noProof="0" dirty="0">
                        <a:solidFill>
                          <a:schemeClr val="bg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680264"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264">
                <a:tc>
                  <a:txBody>
                    <a:bodyPr/>
                    <a:lstStyle/>
                    <a:p>
                      <a:r>
                        <a:rPr lang="cy-GB" sz="1500" noProof="0" dirty="0" smtClean="0">
                          <a:latin typeface="Calibri" panose="020F0502020204030204" pitchFamily="34" charset="0"/>
                        </a:rPr>
                        <a:t>Buon nhw’n ymarfer yn mynyddoedd y Pyrenees yn  yr Eidal</a:t>
                      </a:r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264">
                <a:tc>
                  <a:txBody>
                    <a:bodyPr/>
                    <a:lstStyle/>
                    <a:p>
                      <a:r>
                        <a:rPr lang="cy-GB" sz="1500" noProof="0" dirty="0" smtClean="0">
                          <a:latin typeface="Calibri" panose="020F0502020204030204" pitchFamily="34" charset="0"/>
                        </a:rPr>
                        <a:t>Roedd Angharad Mair yn actio mewn opera sebon</a:t>
                      </a:r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264">
                <a:tc>
                  <a:txBody>
                    <a:bodyPr/>
                    <a:lstStyle/>
                    <a:p>
                      <a:r>
                        <a:rPr lang="cy-GB" sz="1500" noProof="0" dirty="0" smtClean="0">
                          <a:latin typeface="Calibri" panose="020F0502020204030204" pitchFamily="34" charset="0"/>
                        </a:rPr>
                        <a:t>Roedd athletwyr o chwech  camp yn mynd i’r gemau</a:t>
                      </a:r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264">
                <a:tc>
                  <a:txBody>
                    <a:bodyPr/>
                    <a:lstStyle/>
                    <a:p>
                      <a:r>
                        <a:rPr lang="cy-GB" sz="1500" noProof="0" dirty="0" smtClean="0">
                          <a:latin typeface="Calibri" panose="020F0502020204030204" pitchFamily="34" charset="0"/>
                        </a:rPr>
                        <a:t>Yn Kuala Lumpur roedd y gemau Olympaidd</a:t>
                      </a:r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264">
                <a:tc>
                  <a:txBody>
                    <a:bodyPr/>
                    <a:lstStyle/>
                    <a:p>
                      <a:r>
                        <a:rPr lang="cy-GB" sz="1500" noProof="0" dirty="0" smtClean="0">
                          <a:latin typeface="Calibri" panose="020F0502020204030204" pitchFamily="34" charset="0"/>
                        </a:rPr>
                        <a:t>Mynd i Malaysia yn gynnar i ymlacio cyn y marathon</a:t>
                      </a:r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y-GB" sz="1500" noProof="0" dirty="0"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err="1" smtClean="0">
                <a:solidFill>
                  <a:srgbClr val="00B050"/>
                </a:solidFill>
              </a:rPr>
              <a:t>Angharad</a:t>
            </a:r>
            <a:r>
              <a:rPr lang="en-GB" sz="4000" b="1" dirty="0" smtClean="0">
                <a:solidFill>
                  <a:srgbClr val="00B050"/>
                </a:solidFill>
              </a:rPr>
              <a:t> </a:t>
            </a:r>
            <a:r>
              <a:rPr lang="en-GB" sz="4000" b="1" dirty="0" err="1" smtClean="0">
                <a:solidFill>
                  <a:srgbClr val="00B050"/>
                </a:solidFill>
              </a:rPr>
              <a:t>Mair</a:t>
            </a:r>
            <a:r>
              <a:rPr lang="en-GB" sz="4000" b="1" dirty="0" smtClean="0">
                <a:solidFill>
                  <a:srgbClr val="00B050"/>
                </a:solidFill>
              </a:rPr>
              <a:t> </a:t>
            </a:r>
            <a:r>
              <a:rPr lang="en-GB" sz="4000" b="1" dirty="0" err="1" smtClean="0">
                <a:solidFill>
                  <a:srgbClr val="00B050"/>
                </a:solidFill>
              </a:rPr>
              <a:t>a’i</a:t>
            </a:r>
            <a:r>
              <a:rPr lang="en-GB" sz="4000" b="1" dirty="0" smtClean="0">
                <a:solidFill>
                  <a:srgbClr val="00B050"/>
                </a:solidFill>
              </a:rPr>
              <a:t> </a:t>
            </a:r>
            <a:r>
              <a:rPr lang="en-GB" sz="4000" b="1" dirty="0" err="1" smtClean="0">
                <a:solidFill>
                  <a:srgbClr val="00B050"/>
                </a:solidFill>
              </a:rPr>
              <a:t>hanes</a:t>
            </a:r>
            <a:endParaRPr lang="en-GB" sz="4000" b="1" dirty="0">
              <a:solidFill>
                <a:srgbClr val="00B05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79512" y="1844824"/>
            <a:ext cx="8640960" cy="4680520"/>
          </a:xfrm>
        </p:spPr>
        <p:txBody>
          <a:bodyPr/>
          <a:lstStyle/>
          <a:p>
            <a:endParaRPr lang="en-GB" dirty="0" smtClean="0"/>
          </a:p>
          <a:p>
            <a:r>
              <a:rPr lang="en-GB" sz="1800" dirty="0" err="1" smtClean="0"/>
              <a:t>Byw</a:t>
            </a:r>
            <a:r>
              <a:rPr lang="en-GB" sz="1800" dirty="0" smtClean="0"/>
              <a:t> </a:t>
            </a:r>
            <a:r>
              <a:rPr lang="en-GB" sz="1800" dirty="0" err="1" smtClean="0"/>
              <a:t>fel</a:t>
            </a:r>
            <a:r>
              <a:rPr lang="en-GB" sz="1800" dirty="0" smtClean="0"/>
              <a:t> </a:t>
            </a:r>
            <a:r>
              <a:rPr lang="en-GB" sz="1800" dirty="0" err="1" smtClean="0"/>
              <a:t>plentyn</a:t>
            </a:r>
            <a:r>
              <a:rPr lang="en-GB" sz="1800" dirty="0" smtClean="0"/>
              <a:t> </a:t>
            </a:r>
            <a:r>
              <a:rPr lang="en-GB" sz="1800" dirty="0" err="1" smtClean="0"/>
              <a:t>yn</a:t>
            </a:r>
            <a:r>
              <a:rPr lang="en-GB" sz="1800" dirty="0" smtClean="0"/>
              <a:t> Llanelli</a:t>
            </a:r>
            <a:endParaRPr lang="en-GB" sz="18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3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1" y="1700808"/>
            <a:ext cx="424847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48680"/>
            <a:ext cx="74390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0481" y="1772816"/>
            <a:ext cx="4076319" cy="2940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7037" y="4797152"/>
            <a:ext cx="5219027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rgbClr val="1C18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241F63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10527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b="1" dirty="0" smtClean="0"/>
              <a:t>Cip ddarllen</a:t>
            </a:r>
            <a:endParaRPr lang="cy-GB" b="1" dirty="0"/>
          </a:p>
        </p:txBody>
      </p:sp>
      <p:sp>
        <p:nvSpPr>
          <p:cNvPr id="9" name="Cloud Callout 8"/>
          <p:cNvSpPr/>
          <p:nvPr/>
        </p:nvSpPr>
        <p:spPr>
          <a:xfrm>
            <a:off x="251519" y="1700808"/>
            <a:ext cx="1925705" cy="1408310"/>
          </a:xfrm>
          <a:prstGeom prst="cloudCallout">
            <a:avLst>
              <a:gd name="adj1" fmla="val -12171"/>
              <a:gd name="adj2" fmla="val 38361"/>
            </a:avLst>
          </a:prstGeom>
          <a:ln w="38100"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500" b="1" dirty="0" smtClean="0">
                <a:latin typeface="Calibri" panose="020F0502020204030204" pitchFamily="34" charset="0"/>
              </a:rPr>
              <a:t>Gair amlwg:</a:t>
            </a:r>
          </a:p>
          <a:p>
            <a:pPr algn="ctr"/>
            <a:endParaRPr lang="cy-GB" sz="1350" dirty="0" smtClean="0"/>
          </a:p>
          <a:p>
            <a:pPr algn="ctr"/>
            <a:endParaRPr lang="cy-GB" sz="1350" dirty="0" smtClean="0"/>
          </a:p>
          <a:p>
            <a:pPr algn="ctr"/>
            <a:endParaRPr lang="cy-GB" sz="1350" dirty="0"/>
          </a:p>
        </p:txBody>
      </p:sp>
      <p:sp>
        <p:nvSpPr>
          <p:cNvPr id="10" name="Cloud Callout 9"/>
          <p:cNvSpPr/>
          <p:nvPr/>
        </p:nvSpPr>
        <p:spPr>
          <a:xfrm>
            <a:off x="2448782" y="4999887"/>
            <a:ext cx="1925705" cy="1408310"/>
          </a:xfrm>
          <a:prstGeom prst="cloudCallout">
            <a:avLst>
              <a:gd name="adj1" fmla="val -12171"/>
              <a:gd name="adj2" fmla="val 38361"/>
            </a:avLst>
          </a:prstGeom>
          <a:ln w="38100"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500" b="1" dirty="0" smtClean="0">
                <a:latin typeface="Calibri" panose="020F0502020204030204" pitchFamily="34" charset="0"/>
              </a:rPr>
              <a:t>Gair amlwg:</a:t>
            </a:r>
          </a:p>
          <a:p>
            <a:pPr algn="ctr"/>
            <a:endParaRPr lang="cy-GB" sz="1350" dirty="0" smtClean="0"/>
          </a:p>
          <a:p>
            <a:pPr algn="ctr"/>
            <a:endParaRPr lang="cy-GB" sz="1350" dirty="0" smtClean="0"/>
          </a:p>
          <a:p>
            <a:pPr algn="ctr"/>
            <a:endParaRPr lang="cy-GB" sz="1350" dirty="0"/>
          </a:p>
        </p:txBody>
      </p:sp>
      <p:sp>
        <p:nvSpPr>
          <p:cNvPr id="11" name="Cloud Callout 10"/>
          <p:cNvSpPr/>
          <p:nvPr/>
        </p:nvSpPr>
        <p:spPr>
          <a:xfrm>
            <a:off x="4515946" y="1700808"/>
            <a:ext cx="1925705" cy="1408310"/>
          </a:xfrm>
          <a:prstGeom prst="cloudCallout">
            <a:avLst>
              <a:gd name="adj1" fmla="val -12171"/>
              <a:gd name="adj2" fmla="val 38361"/>
            </a:avLst>
          </a:prstGeom>
          <a:ln w="38100">
            <a:solidFill>
              <a:srgbClr val="19015B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1500" b="1" dirty="0" smtClean="0">
                <a:latin typeface="Calibri" panose="020F0502020204030204" pitchFamily="34" charset="0"/>
              </a:rPr>
              <a:t>Gair amlwg:</a:t>
            </a:r>
          </a:p>
          <a:p>
            <a:pPr algn="ctr"/>
            <a:endParaRPr lang="cy-GB" sz="1350" dirty="0" smtClean="0"/>
          </a:p>
          <a:p>
            <a:pPr algn="ctr"/>
            <a:endParaRPr lang="cy-GB" sz="1350" dirty="0" smtClean="0"/>
          </a:p>
          <a:p>
            <a:pPr algn="ctr"/>
            <a:endParaRPr lang="cy-GB" sz="1350" dirty="0"/>
          </a:p>
        </p:txBody>
      </p:sp>
      <p:sp>
        <p:nvSpPr>
          <p:cNvPr id="2" name="TextBox 1"/>
          <p:cNvSpPr txBox="1"/>
          <p:nvPr/>
        </p:nvSpPr>
        <p:spPr>
          <a:xfrm>
            <a:off x="6767226" y="770579"/>
            <a:ext cx="2125254" cy="5847755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y-GB" sz="2000" b="1" dirty="0" smtClean="0">
                <a:solidFill>
                  <a:srgbClr val="00B050"/>
                </a:solidFill>
              </a:rPr>
              <a:t>FY NHASGLIADAU</a:t>
            </a:r>
          </a:p>
          <a:p>
            <a:endParaRPr lang="cy-GB" dirty="0" smtClean="0"/>
          </a:p>
          <a:p>
            <a:r>
              <a:rPr lang="cy-GB" sz="1600" dirty="0" smtClean="0"/>
              <a:t>Wedi cip ddarllen, </a:t>
            </a:r>
            <a:r>
              <a:rPr lang="cy-GB" sz="1600" dirty="0" err="1" smtClean="0"/>
              <a:t>dyma’r</a:t>
            </a:r>
            <a:r>
              <a:rPr lang="cy-GB" sz="1600" dirty="0" smtClean="0"/>
              <a:t> hyn rwy’n ei wybod:</a:t>
            </a:r>
          </a:p>
          <a:p>
            <a:endParaRPr lang="cy-GB" sz="1600" dirty="0" smtClean="0"/>
          </a:p>
          <a:p>
            <a:r>
              <a:rPr lang="cy-GB" sz="1600" dirty="0" smtClean="0"/>
              <a:t>Testun am __________</a:t>
            </a:r>
          </a:p>
          <a:p>
            <a:endParaRPr lang="cy-GB" sz="1600" dirty="0" smtClean="0"/>
          </a:p>
          <a:p>
            <a:r>
              <a:rPr lang="cy-GB" sz="1600" dirty="0" smtClean="0"/>
              <a:t>___________________</a:t>
            </a:r>
          </a:p>
          <a:p>
            <a:endParaRPr lang="cy-GB" sz="1600" dirty="0" smtClean="0"/>
          </a:p>
          <a:p>
            <a:r>
              <a:rPr lang="cy-GB" sz="1600" dirty="0" smtClean="0"/>
              <a:t>Y bobl fyddai’n darllen y testun byddai ___________________</a:t>
            </a:r>
          </a:p>
          <a:p>
            <a:endParaRPr lang="cy-GB" sz="1600" dirty="0" smtClean="0"/>
          </a:p>
          <a:p>
            <a:r>
              <a:rPr lang="cy-GB" sz="1600" dirty="0" smtClean="0"/>
              <a:t>___________________</a:t>
            </a:r>
          </a:p>
          <a:p>
            <a:endParaRPr lang="cy-GB" sz="1600" dirty="0" smtClean="0"/>
          </a:p>
          <a:p>
            <a:r>
              <a:rPr lang="cy-GB" sz="1600" dirty="0" smtClean="0"/>
              <a:t>A fyddwn i’n ei ddarllen yn fanwl?</a:t>
            </a:r>
          </a:p>
          <a:p>
            <a:r>
              <a:rPr lang="cy-GB" sz="1600" dirty="0" smtClean="0"/>
              <a:t>___________________</a:t>
            </a:r>
          </a:p>
          <a:p>
            <a:endParaRPr lang="cy-GB" sz="1600" dirty="0" smtClean="0"/>
          </a:p>
          <a:p>
            <a:r>
              <a:rPr lang="cy-GB" sz="1600" dirty="0" smtClean="0"/>
              <a:t>___________________</a:t>
            </a:r>
          </a:p>
          <a:p>
            <a:endParaRPr lang="cy-GB" sz="1600" dirty="0" smtClean="0"/>
          </a:p>
          <a:p>
            <a:r>
              <a:rPr lang="cy-GB" sz="1600" dirty="0" smtClean="0"/>
              <a:t>___________________</a:t>
            </a:r>
            <a:endParaRPr lang="cy-GB" sz="1600" dirty="0"/>
          </a:p>
        </p:txBody>
      </p:sp>
      <p:sp>
        <p:nvSpPr>
          <p:cNvPr id="3" name="Rectangle 2"/>
          <p:cNvSpPr/>
          <p:nvPr/>
        </p:nvSpPr>
        <p:spPr>
          <a:xfrm>
            <a:off x="2430487" y="1700808"/>
            <a:ext cx="1872208" cy="3024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589264" y="3593998"/>
            <a:ext cx="1872208" cy="3024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60972" y="3593998"/>
            <a:ext cx="1872208" cy="3024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7713" y="3659832"/>
            <a:ext cx="1632128" cy="53091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cy-GB" sz="15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</a:rPr>
              <a:t>Mae’r lluniau’n</a:t>
            </a:r>
          </a:p>
          <a:p>
            <a:r>
              <a:rPr lang="cy-GB" sz="15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</a:rPr>
              <a:t>awgrymu:</a:t>
            </a:r>
            <a:endParaRPr lang="cy-GB" sz="1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411760" y="1745957"/>
            <a:ext cx="1853913" cy="53091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cy-GB" sz="15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</a:rPr>
              <a:t>Mae’r penawdau’n</a:t>
            </a:r>
          </a:p>
          <a:p>
            <a:r>
              <a:rPr lang="cy-GB" sz="15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</a:rPr>
              <a:t>awgrymu:</a:t>
            </a:r>
            <a:endParaRPr lang="cy-GB" sz="1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44008" y="3645024"/>
            <a:ext cx="165618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cy-GB" sz="15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</a:rPr>
              <a:t>Mae’r paragraffau’n </a:t>
            </a:r>
          </a:p>
          <a:p>
            <a:r>
              <a:rPr lang="cy-GB" sz="15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</a:rPr>
              <a:t>awgrymu:</a:t>
            </a:r>
            <a:endParaRPr lang="cy-GB" sz="15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b="1" dirty="0" smtClean="0">
                <a:solidFill>
                  <a:srgbClr val="00B050"/>
                </a:solidFill>
              </a:rPr>
              <a:t>Beth </a:t>
            </a:r>
            <a:r>
              <a:rPr lang="en-GB" sz="3600" b="1" dirty="0" err="1" smtClean="0">
                <a:solidFill>
                  <a:srgbClr val="00B050"/>
                </a:solidFill>
              </a:rPr>
              <a:t>sydd</a:t>
            </a:r>
            <a:r>
              <a:rPr lang="en-GB" sz="3600" b="1" dirty="0" smtClean="0">
                <a:solidFill>
                  <a:srgbClr val="00B050"/>
                </a:solidFill>
              </a:rPr>
              <a:t> am </a:t>
            </a:r>
            <a:r>
              <a:rPr lang="en-GB" sz="3600" b="1" dirty="0" err="1" smtClean="0">
                <a:solidFill>
                  <a:srgbClr val="00B050"/>
                </a:solidFill>
              </a:rPr>
              <a:t>eich</a:t>
            </a:r>
            <a:r>
              <a:rPr lang="en-GB" sz="3600" b="1" dirty="0" smtClean="0">
                <a:solidFill>
                  <a:srgbClr val="00B050"/>
                </a:solidFill>
              </a:rPr>
              <a:t> </a:t>
            </a:r>
            <a:r>
              <a:rPr lang="en-GB" sz="3600" b="1" dirty="0" err="1" smtClean="0">
                <a:solidFill>
                  <a:srgbClr val="00B050"/>
                </a:solidFill>
              </a:rPr>
              <a:t>traed</a:t>
            </a:r>
            <a:endParaRPr lang="en-GB" sz="3600" b="1" dirty="0">
              <a:solidFill>
                <a:srgbClr val="00B050"/>
              </a:solidFill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60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 err="1" smtClean="0">
                <a:solidFill>
                  <a:srgbClr val="FF0000"/>
                </a:solidFill>
              </a:rPr>
              <a:t>Paratoi</a:t>
            </a:r>
            <a:r>
              <a:rPr lang="en-GB" sz="4800" b="1" dirty="0" smtClean="0">
                <a:solidFill>
                  <a:srgbClr val="FF0000"/>
                </a:solidFill>
              </a:rPr>
              <a:t> </a:t>
            </a:r>
            <a:r>
              <a:rPr lang="en-GB" sz="4800" b="1" dirty="0" err="1" smtClean="0">
                <a:solidFill>
                  <a:srgbClr val="FF0000"/>
                </a:solidFill>
              </a:rPr>
              <a:t>Perffaith</a:t>
            </a:r>
            <a:endParaRPr lang="en-GB" sz="48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749" y="1772816"/>
            <a:ext cx="815521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90806-2625-C44C-92B3-C28B15F139E9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1444</Words>
  <Application>Microsoft Office PowerPoint</Application>
  <PresentationFormat>On-screen Show (4:3)</PresentationFormat>
  <Paragraphs>320</Paragraphs>
  <Slides>27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PowerPoint Presentation</vt:lpstr>
      <vt:lpstr>See it-Say it-Read it-Write it!</vt:lpstr>
      <vt:lpstr>Mae Darllenwyr Go Iawn yn  Darllen am Reswm  Real Readers Read for a Reason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Lleufer dyn yw llyfr da</vt:lpstr>
      <vt:lpstr>Reading for understanding  Darllen i ddeall</vt:lpstr>
      <vt:lpstr>“This is how to do it!”</vt:lpstr>
      <vt:lpstr>PowerPoint Presentation</vt:lpstr>
      <vt:lpstr>“Dyma sut mae llwyddo”  YGG Pontybrenin</vt:lpstr>
      <vt:lpstr>Tipyn o Gamp   (Sgiliau Darllen a hybu diddordeb)</vt:lpstr>
      <vt:lpstr>Dwy o’n gemau poblogaidd</vt:lpstr>
      <vt:lpstr>Dwy o’n gemau poblogaidd</vt:lpstr>
      <vt:lpstr>PowerPoint Presentation</vt:lpstr>
      <vt:lpstr>Angharad Mair a’i hanes</vt:lpstr>
      <vt:lpstr>PowerPoint Presentation</vt:lpstr>
      <vt:lpstr>Beth sydd am eich traed</vt:lpstr>
      <vt:lpstr>Paratoi Perffaith</vt:lpstr>
    </vt:vector>
  </TitlesOfParts>
  <Company>Carmarthenshire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Perry</dc:creator>
  <cp:lastModifiedBy>Katrin Parkhouse</cp:lastModifiedBy>
  <cp:revision>41</cp:revision>
  <dcterms:created xsi:type="dcterms:W3CDTF">2015-03-19T15:31:41Z</dcterms:created>
  <dcterms:modified xsi:type="dcterms:W3CDTF">2017-04-06T10:55:56Z</dcterms:modified>
</cp:coreProperties>
</file>